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7"/>
  </p:notesMasterIdLst>
  <p:sldIdLst>
    <p:sldId id="256"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Dosis" panose="02010303020202060003" pitchFamily="50" charset="0"/>
      <p:regular r:id="rId28"/>
      <p:bold r:id="rId29"/>
    </p:embeddedFont>
    <p:embeddedFont>
      <p:font typeface="Nunito" pitchFamily="2"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74" autoAdjust="0"/>
  </p:normalViewPr>
  <p:slideViewPr>
    <p:cSldViewPr snapToGrid="0">
      <p:cViewPr varScale="1">
        <p:scale>
          <a:sx n="80" d="100"/>
          <a:sy n="80" d="100"/>
        </p:scale>
        <p:origin x="1032"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780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9455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244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717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355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388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287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8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700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4142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039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776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580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451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010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529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8199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fuad-saifudd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hyperlink" Target="http://www.linkedin.com/in/muhammad-fuad-saifuddin" TargetMode="External"/><Relationship Id="rId4" Type="http://schemas.openxmlformats.org/officeDocument/2006/relationships/hyperlink" Target="mailto:muh.fuad.saifuddin@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542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Improving Employee Retention by Predicting Employee Attrition Using Machine Learning</a:t>
            </a:r>
            <a:endParaRPr sz="3180" dirty="0">
              <a:latin typeface="Dosis"/>
              <a:ea typeface="Dosis"/>
              <a:cs typeface="Dosis"/>
              <a:sym typeface="Dosis"/>
            </a:endParaRPr>
          </a:p>
        </p:txBody>
      </p:sp>
      <p:sp>
        <p:nvSpPr>
          <p:cNvPr id="4" name="Google Shape;100;p25">
            <a:extLst>
              <a:ext uri="{FF2B5EF4-FFF2-40B4-BE49-F238E27FC236}">
                <a16:creationId xmlns:a16="http://schemas.microsoft.com/office/drawing/2014/main" id="{4459962A-06BA-AB30-F0C8-4B10AA5296EC}"/>
              </a:ext>
            </a:extLst>
          </p:cNvPr>
          <p:cNvSpPr txBox="1"/>
          <p:nvPr/>
        </p:nvSpPr>
        <p:spPr>
          <a:xfrm>
            <a:off x="6008077" y="750729"/>
            <a:ext cx="2402400" cy="108834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000" b="1" dirty="0">
                <a:latin typeface="Dosis"/>
                <a:ea typeface="Dosis"/>
                <a:cs typeface="Dosis"/>
                <a:sym typeface="Dosis"/>
              </a:rPr>
              <a:t>Created by: </a:t>
            </a:r>
          </a:p>
          <a:p>
            <a:pPr marL="0" marR="0" lvl="0" indent="0" algn="l" rtl="0">
              <a:lnSpc>
                <a:spcPct val="100000"/>
              </a:lnSpc>
              <a:spcBef>
                <a:spcPts val="0"/>
              </a:spcBef>
              <a:spcAft>
                <a:spcPts val="0"/>
              </a:spcAft>
              <a:buClr>
                <a:srgbClr val="000000"/>
              </a:buClr>
              <a:buSzPts val="1100"/>
              <a:buFont typeface="Arial"/>
              <a:buNone/>
            </a:pPr>
            <a:r>
              <a:rPr lang="en-US" sz="1000" b="1" dirty="0">
                <a:latin typeface="Dosis"/>
                <a:ea typeface="Dosis"/>
                <a:cs typeface="Dosis"/>
                <a:sym typeface="Dosis"/>
              </a:rPr>
              <a:t>Muhammad Fu’ad Saifuddin</a:t>
            </a:r>
          </a:p>
          <a:p>
            <a:pPr marL="0" marR="0" lvl="0" indent="0" algn="l" rtl="0">
              <a:lnSpc>
                <a:spcPct val="100000"/>
              </a:lnSpc>
              <a:spcBef>
                <a:spcPts val="0"/>
              </a:spcBef>
              <a:spcAft>
                <a:spcPts val="0"/>
              </a:spcAft>
              <a:buClr>
                <a:srgbClr val="000000"/>
              </a:buClr>
              <a:buSzPts val="1100"/>
              <a:buFont typeface="Arial"/>
              <a:buNone/>
            </a:pPr>
            <a:r>
              <a:rPr lang="en-US" sz="1000" b="1" i="0" u="none" strike="noStrike" cap="none" dirty="0">
                <a:solidFill>
                  <a:srgbClr val="000000"/>
                </a:solidFill>
                <a:latin typeface="Dosis"/>
                <a:ea typeface="Dosis"/>
                <a:cs typeface="Dosis"/>
                <a:sym typeface="Dosis"/>
              </a:rPr>
              <a:t>Emai</a:t>
            </a:r>
            <a:r>
              <a:rPr lang="en-US" sz="1000" b="1" dirty="0">
                <a:latin typeface="Dosis"/>
                <a:ea typeface="Dosis"/>
                <a:cs typeface="Dosis"/>
                <a:sym typeface="Dosis"/>
              </a:rPr>
              <a:t>l : </a:t>
            </a:r>
          </a:p>
          <a:p>
            <a:pPr marL="0" marR="0" lvl="0" indent="0" algn="l" rtl="0">
              <a:lnSpc>
                <a:spcPct val="100000"/>
              </a:lnSpc>
              <a:spcBef>
                <a:spcPts val="0"/>
              </a:spcBef>
              <a:spcAft>
                <a:spcPts val="0"/>
              </a:spcAft>
              <a:buClr>
                <a:srgbClr val="000000"/>
              </a:buClr>
              <a:buSzPts val="1100"/>
              <a:buFont typeface="Arial"/>
              <a:buNone/>
            </a:pPr>
            <a:r>
              <a:rPr lang="en-US" sz="1000" dirty="0">
                <a:latin typeface="Dosis"/>
                <a:ea typeface="Dosis"/>
                <a:cs typeface="Dosis"/>
                <a:sym typeface="Dosis"/>
                <a:hlinkClick r:id="rId4"/>
              </a:rPr>
              <a:t>muh.fuad.saifuddin@gmail.com</a:t>
            </a:r>
            <a:endParaRPr lang="en-US" sz="1000" dirty="0">
              <a:latin typeface="Dosis"/>
              <a:ea typeface="Dosis"/>
              <a:cs typeface="Dosis"/>
              <a:sym typeface="Dosis"/>
            </a:endParaRPr>
          </a:p>
          <a:p>
            <a:pPr>
              <a:buSzPts val="1100"/>
            </a:pPr>
            <a:r>
              <a:rPr lang="en-US" sz="1000" b="1" i="0" u="none" strike="noStrike" cap="none" dirty="0" err="1">
                <a:solidFill>
                  <a:srgbClr val="000000"/>
                </a:solidFill>
                <a:latin typeface="Dosis"/>
                <a:ea typeface="Dosis"/>
                <a:cs typeface="Dosis"/>
                <a:sym typeface="Dosis"/>
              </a:rPr>
              <a:t>Linkedin</a:t>
            </a:r>
            <a:r>
              <a:rPr lang="en-US" sz="1000" b="1" i="0" u="none" strike="noStrike" cap="none" dirty="0">
                <a:solidFill>
                  <a:srgbClr val="000000"/>
                </a:solidFill>
                <a:latin typeface="Dosis"/>
                <a:ea typeface="Dosis"/>
                <a:cs typeface="Dosis"/>
                <a:sym typeface="Dosis"/>
              </a:rPr>
              <a:t> :</a:t>
            </a:r>
            <a:r>
              <a:rPr lang="en-US" sz="1000" b="1" dirty="0">
                <a:latin typeface="Dosis"/>
                <a:ea typeface="Dosis"/>
                <a:cs typeface="Dosis"/>
                <a:sym typeface="Dosis"/>
              </a:rPr>
              <a:t> </a:t>
            </a:r>
            <a:r>
              <a:rPr lang="en-US" sz="1000" b="0" i="0" dirty="0">
                <a:effectLst/>
                <a:latin typeface="-apple-system"/>
                <a:hlinkClick r:id="rId5"/>
              </a:rPr>
              <a:t>www.linkedin.com/in/muhammad-fuad-saifuddin</a:t>
            </a:r>
            <a:br>
              <a:rPr lang="en-US" sz="1200" b="0" i="0" dirty="0">
                <a:effectLst/>
                <a:latin typeface="-apple-system"/>
              </a:rPr>
            </a:br>
            <a:endParaRPr lang="en-US" sz="1200" dirty="0">
              <a:latin typeface="Dosis"/>
              <a:ea typeface="Dosis"/>
              <a:cs typeface="Dosis"/>
              <a:sym typeface="Dosis"/>
            </a:endParaRPr>
          </a:p>
        </p:txBody>
      </p:sp>
      <p:pic>
        <p:nvPicPr>
          <p:cNvPr id="5" name="Google Shape;101;p25">
            <a:extLst>
              <a:ext uri="{FF2B5EF4-FFF2-40B4-BE49-F238E27FC236}">
                <a16:creationId xmlns:a16="http://schemas.microsoft.com/office/drawing/2014/main" id="{42E09151-EB76-F540-6806-688BA0179166}"/>
              </a:ext>
            </a:extLst>
          </p:cNvPr>
          <p:cNvPicPr preferRelativeResize="0"/>
          <p:nvPr/>
        </p:nvPicPr>
        <p:blipFill>
          <a:blip r:embed="rId6"/>
          <a:srcRect t="12500" b="12500"/>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6" name="Google Shape;102;p25">
            <a:extLst>
              <a:ext uri="{FF2B5EF4-FFF2-40B4-BE49-F238E27FC236}">
                <a16:creationId xmlns:a16="http://schemas.microsoft.com/office/drawing/2014/main" id="{6AD53199-61C9-6BB0-9D95-D0308C576CF3}"/>
              </a:ext>
            </a:extLst>
          </p:cNvPr>
          <p:cNvSpPr txBox="1">
            <a:spLocks noGrp="1"/>
          </p:cNvSpPr>
          <p:nvPr>
            <p:ph type="subTitle" idx="1"/>
          </p:nvPr>
        </p:nvSpPr>
        <p:spPr>
          <a:xfrm>
            <a:off x="4665150" y="2202424"/>
            <a:ext cx="4167000" cy="2477859"/>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050" dirty="0">
                <a:solidFill>
                  <a:schemeClr val="dk1"/>
                </a:solidFill>
                <a:latin typeface="Nunito"/>
                <a:ea typeface="Nunito"/>
                <a:cs typeface="Nunito"/>
                <a:sym typeface="Nunito"/>
              </a:rPr>
              <a:t>I am a physics engineering graduate from Gadjah </a:t>
            </a:r>
            <a:r>
              <a:rPr lang="en-US" sz="1050" dirty="0" err="1">
                <a:solidFill>
                  <a:schemeClr val="dk1"/>
                </a:solidFill>
                <a:latin typeface="Nunito"/>
                <a:ea typeface="Nunito"/>
                <a:cs typeface="Nunito"/>
                <a:sym typeface="Nunito"/>
              </a:rPr>
              <a:t>Mada</a:t>
            </a:r>
            <a:r>
              <a:rPr lang="en-US" sz="1050" dirty="0">
                <a:solidFill>
                  <a:schemeClr val="dk1"/>
                </a:solidFill>
                <a:latin typeface="Nunito"/>
                <a:ea typeface="Nunito"/>
                <a:cs typeface="Nunito"/>
                <a:sym typeface="Nunito"/>
              </a:rPr>
              <a:t> University and currently working as a research and development team at PT Indonesia Nikka Chemicals, and currently handling with the development of an environmentally friendly peroxide stabilizer agent. </a:t>
            </a:r>
          </a:p>
          <a:p>
            <a:pPr marL="0" lvl="0" indent="0" algn="just" rtl="0">
              <a:lnSpc>
                <a:spcPct val="95000"/>
              </a:lnSpc>
              <a:spcBef>
                <a:spcPts val="0"/>
              </a:spcBef>
              <a:spcAft>
                <a:spcPts val="1200"/>
              </a:spcAft>
              <a:buSzPts val="1018"/>
              <a:buNone/>
            </a:pPr>
            <a:r>
              <a:rPr lang="en-US" sz="1050" dirty="0">
                <a:solidFill>
                  <a:schemeClr val="dk1"/>
                </a:solidFill>
                <a:latin typeface="Nunito"/>
                <a:ea typeface="Nunito"/>
                <a:cs typeface="Nunito"/>
                <a:sym typeface="Nunito"/>
              </a:rPr>
              <a:t>I have an interest on Machine Learning and seeking for the opportunity to work as a data scientist. I recently completed my data science and machine learning specialization non-degree education program at </a:t>
            </a:r>
            <a:r>
              <a:rPr lang="en-US" sz="1050" dirty="0" err="1">
                <a:solidFill>
                  <a:schemeClr val="dk1"/>
                </a:solidFill>
                <a:latin typeface="Nunito"/>
                <a:ea typeface="Nunito"/>
                <a:cs typeface="Nunito"/>
                <a:sym typeface="Nunito"/>
              </a:rPr>
              <a:t>Rakamin</a:t>
            </a:r>
            <a:r>
              <a:rPr lang="en-US" sz="1050" dirty="0">
                <a:solidFill>
                  <a:schemeClr val="dk1"/>
                </a:solidFill>
                <a:latin typeface="Nunito"/>
                <a:ea typeface="Nunito"/>
                <a:cs typeface="Nunito"/>
                <a:sym typeface="Nunito"/>
              </a:rPr>
              <a:t> Academy with an Excellent Grade. My final project is about loan risk prediction based on customer behavior using classification supervised learning. You can check it at my </a:t>
            </a:r>
            <a:r>
              <a:rPr lang="en-US" sz="1050" dirty="0" err="1">
                <a:solidFill>
                  <a:schemeClr val="dk1"/>
                </a:solidFill>
                <a:latin typeface="Nunito"/>
                <a:ea typeface="Nunito"/>
                <a:cs typeface="Nunito"/>
                <a:sym typeface="Nunito"/>
              </a:rPr>
              <a:t>github</a:t>
            </a:r>
            <a:r>
              <a:rPr lang="en-US" sz="1050" dirty="0">
                <a:solidFill>
                  <a:schemeClr val="dk1"/>
                </a:solidFill>
                <a:latin typeface="Nunito"/>
                <a:ea typeface="Nunito"/>
                <a:cs typeface="Nunito"/>
                <a:sym typeface="Nunito"/>
              </a:rPr>
              <a:t> on this  following link:</a:t>
            </a:r>
          </a:p>
          <a:p>
            <a:pPr marL="0" lvl="0" indent="0" algn="just" rtl="0">
              <a:lnSpc>
                <a:spcPct val="95000"/>
              </a:lnSpc>
              <a:spcBef>
                <a:spcPts val="0"/>
              </a:spcBef>
              <a:spcAft>
                <a:spcPts val="1200"/>
              </a:spcAft>
              <a:buSzPts val="1018"/>
              <a:buNone/>
            </a:pPr>
            <a:r>
              <a:rPr lang="en-US" sz="1050" dirty="0">
                <a:solidFill>
                  <a:schemeClr val="dk1"/>
                </a:solidFill>
                <a:latin typeface="Nunito"/>
                <a:ea typeface="Nunito"/>
                <a:cs typeface="Nunito"/>
                <a:sym typeface="Nunito"/>
                <a:hlinkClick r:id="rId7"/>
              </a:rPr>
              <a:t>https://github.com/fuad-saifuddin/</a:t>
            </a:r>
            <a:endParaRPr lang="en-US" sz="1050" dirty="0">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01938" y="1937811"/>
            <a:ext cx="4096322" cy="1267877"/>
          </a:xfrm>
          <a:prstGeom prst="rect">
            <a:avLst/>
          </a:prstGeom>
          <a:ln>
            <a:solidFill>
              <a:schemeClr val="accent5"/>
            </a:solidFill>
          </a:ln>
        </p:spPr>
        <p:txBody>
          <a:bodyPr spcFirstLastPara="1" wrap="square" lIns="91425" tIns="91425" rIns="91425" bIns="91425" anchor="t" anchorCtr="0">
            <a:normAutofit/>
          </a:bodyPr>
          <a:lstStyle/>
          <a:p>
            <a:pPr marL="133350" lvl="0" indent="0" rtl="0">
              <a:spcBef>
                <a:spcPts val="0"/>
              </a:spcBef>
              <a:spcAft>
                <a:spcPts val="0"/>
              </a:spcAft>
              <a:buClr>
                <a:schemeClr val="dk1"/>
              </a:buClr>
              <a:buSzPts val="1500"/>
              <a:buNone/>
            </a:pPr>
            <a:r>
              <a:rPr lang="en-US" sz="1400" dirty="0" err="1">
                <a:solidFill>
                  <a:schemeClr val="dk1"/>
                </a:solidFill>
              </a:rPr>
              <a:t>Mengisi</a:t>
            </a:r>
            <a:r>
              <a:rPr lang="en-US" sz="1400" dirty="0">
                <a:solidFill>
                  <a:schemeClr val="dk1"/>
                </a:solidFill>
              </a:rPr>
              <a:t> data null pada </a:t>
            </a:r>
            <a:r>
              <a:rPr lang="en-US" sz="1400" dirty="0" err="1">
                <a:solidFill>
                  <a:schemeClr val="dk1"/>
                </a:solidFill>
              </a:rPr>
              <a:t>kolom</a:t>
            </a:r>
            <a:r>
              <a:rPr lang="en-US" sz="1400" dirty="0">
                <a:solidFill>
                  <a:schemeClr val="dk1"/>
                </a:solidFill>
              </a:rPr>
              <a:t> </a:t>
            </a:r>
            <a:r>
              <a:rPr lang="en-US" sz="1400" dirty="0" err="1">
                <a:solidFill>
                  <a:schemeClr val="dk1"/>
                </a:solidFill>
              </a:rPr>
              <a:t>Ikuti</a:t>
            </a:r>
            <a:r>
              <a:rPr lang="en-US" sz="1400" dirty="0">
                <a:solidFill>
                  <a:schemeClr val="dk1"/>
                </a:solidFill>
              </a:rPr>
              <a:t> Program LOP </a:t>
            </a:r>
            <a:r>
              <a:rPr lang="en-US" sz="1400" dirty="0" err="1">
                <a:solidFill>
                  <a:schemeClr val="dk1"/>
                </a:solidFill>
              </a:rPr>
              <a:t>dengan</a:t>
            </a:r>
            <a:r>
              <a:rPr lang="en-US" sz="1400" dirty="0">
                <a:solidFill>
                  <a:schemeClr val="dk1"/>
                </a:solidFill>
              </a:rPr>
              <a:t> </a:t>
            </a:r>
            <a:r>
              <a:rPr lang="en-US" sz="1400" dirty="0" err="1">
                <a:solidFill>
                  <a:schemeClr val="dk1"/>
                </a:solidFill>
              </a:rPr>
              <a:t>nilai</a:t>
            </a:r>
            <a:r>
              <a:rPr lang="en-US" sz="1400" dirty="0">
                <a:solidFill>
                  <a:schemeClr val="dk1"/>
                </a:solidFill>
              </a:rPr>
              <a:t> 0. Karena </a:t>
            </a:r>
            <a:r>
              <a:rPr lang="en-US" sz="1400" dirty="0" err="1">
                <a:solidFill>
                  <a:schemeClr val="dk1"/>
                </a:solidFill>
              </a:rPr>
              <a:t>kemungkinan</a:t>
            </a:r>
            <a:r>
              <a:rPr lang="en-US" sz="1400" dirty="0">
                <a:solidFill>
                  <a:schemeClr val="dk1"/>
                </a:solidFill>
              </a:rPr>
              <a:t> </a:t>
            </a:r>
            <a:r>
              <a:rPr lang="en-US" sz="1400" dirty="0" err="1">
                <a:solidFill>
                  <a:schemeClr val="dk1"/>
                </a:solidFill>
              </a:rPr>
              <a:t>nilai</a:t>
            </a:r>
            <a:r>
              <a:rPr lang="en-US" sz="1400" dirty="0">
                <a:solidFill>
                  <a:schemeClr val="dk1"/>
                </a:solidFill>
              </a:rPr>
              <a:t> null pada data </a:t>
            </a:r>
            <a:r>
              <a:rPr lang="en-US" sz="1400" dirty="0" err="1">
                <a:solidFill>
                  <a:schemeClr val="dk1"/>
                </a:solidFill>
              </a:rPr>
              <a:t>menunjukkan</a:t>
            </a:r>
            <a:r>
              <a:rPr lang="en-US" sz="1400" dirty="0">
                <a:solidFill>
                  <a:schemeClr val="dk1"/>
                </a:solidFill>
              </a:rPr>
              <a:t> </a:t>
            </a:r>
            <a:r>
              <a:rPr lang="en-US" sz="1400" dirty="0" err="1">
                <a:solidFill>
                  <a:schemeClr val="dk1"/>
                </a:solidFill>
              </a:rPr>
              <a:t>karyawan</a:t>
            </a:r>
            <a:r>
              <a:rPr lang="en-US" sz="1400" dirty="0">
                <a:solidFill>
                  <a:schemeClr val="dk1"/>
                </a:solidFill>
              </a:rPr>
              <a:t> </a:t>
            </a:r>
            <a:r>
              <a:rPr lang="en-US" sz="1400" dirty="0" err="1">
                <a:solidFill>
                  <a:schemeClr val="dk1"/>
                </a:solidFill>
              </a:rPr>
              <a:t>tidak</a:t>
            </a:r>
            <a:r>
              <a:rPr lang="en-US" sz="1400" dirty="0">
                <a:solidFill>
                  <a:schemeClr val="dk1"/>
                </a:solidFill>
              </a:rPr>
              <a:t> </a:t>
            </a:r>
            <a:r>
              <a:rPr lang="en-US" sz="1400" dirty="0" err="1">
                <a:solidFill>
                  <a:schemeClr val="dk1"/>
                </a:solidFill>
              </a:rPr>
              <a:t>mengikuti</a:t>
            </a:r>
            <a:r>
              <a:rPr lang="en-US" sz="1400" dirty="0">
                <a:solidFill>
                  <a:schemeClr val="dk1"/>
                </a:solidFill>
              </a:rPr>
              <a:t> program </a:t>
            </a:r>
            <a:r>
              <a:rPr lang="en-US" sz="1400" dirty="0" err="1">
                <a:solidFill>
                  <a:schemeClr val="dk1"/>
                </a:solidFill>
              </a:rPr>
              <a:t>tersebut</a:t>
            </a:r>
            <a:endParaRPr sz="1400" dirty="0">
              <a:solidFill>
                <a:schemeClr val="dk1"/>
              </a:solidFill>
            </a:endParaRPr>
          </a:p>
        </p:txBody>
      </p:sp>
      <p:pic>
        <p:nvPicPr>
          <p:cNvPr id="4" name="Picture 3">
            <a:extLst>
              <a:ext uri="{FF2B5EF4-FFF2-40B4-BE49-F238E27FC236}">
                <a16:creationId xmlns:a16="http://schemas.microsoft.com/office/drawing/2014/main" id="{9CBF75AA-D70F-2B3D-940F-D230F26F6DE4}"/>
              </a:ext>
            </a:extLst>
          </p:cNvPr>
          <p:cNvPicPr>
            <a:picLocks noChangeAspect="1"/>
          </p:cNvPicPr>
          <p:nvPr/>
        </p:nvPicPr>
        <p:blipFill>
          <a:blip r:embed="rId3"/>
          <a:stretch>
            <a:fillRect/>
          </a:stretch>
        </p:blipFill>
        <p:spPr>
          <a:xfrm>
            <a:off x="5004634" y="1425571"/>
            <a:ext cx="3610479" cy="2029108"/>
          </a:xfrm>
          <a:prstGeom prst="rect">
            <a:avLst/>
          </a:prstGeom>
          <a:ln>
            <a:solidFill>
              <a:schemeClr val="accent5"/>
            </a:solidFill>
          </a:ln>
        </p:spPr>
      </p:pic>
    </p:spTree>
    <p:extLst>
      <p:ext uri="{BB962C8B-B14F-4D97-AF65-F5344CB8AC3E}">
        <p14:creationId xmlns:p14="http://schemas.microsoft.com/office/powerpoint/2010/main" val="3572899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2856602" y="3249179"/>
            <a:ext cx="4096322" cy="692468"/>
          </a:xfrm>
          <a:prstGeom prst="rect">
            <a:avLst/>
          </a:prstGeom>
          <a:ln>
            <a:solidFill>
              <a:schemeClr val="accent5"/>
            </a:solidFill>
          </a:ln>
        </p:spPr>
        <p:txBody>
          <a:bodyPr spcFirstLastPara="1" wrap="square" lIns="91425" tIns="91425" rIns="91425" bIns="91425" anchor="t" anchorCtr="0">
            <a:normAutofit/>
          </a:bodyPr>
          <a:lstStyle/>
          <a:p>
            <a:pPr marL="133350" lvl="0" indent="0" rtl="0">
              <a:spcBef>
                <a:spcPts val="0"/>
              </a:spcBef>
              <a:spcAft>
                <a:spcPts val="0"/>
              </a:spcAft>
              <a:buClr>
                <a:schemeClr val="dk1"/>
              </a:buClr>
              <a:buSzPts val="1500"/>
              <a:buNone/>
            </a:pPr>
            <a:r>
              <a:rPr lang="en-US" sz="1400" dirty="0" err="1">
                <a:solidFill>
                  <a:schemeClr val="dk1"/>
                </a:solidFill>
              </a:rPr>
              <a:t>Terdapat</a:t>
            </a:r>
            <a:r>
              <a:rPr lang="en-US" sz="1400" dirty="0">
                <a:solidFill>
                  <a:schemeClr val="dk1"/>
                </a:solidFill>
              </a:rPr>
              <a:t> data </a:t>
            </a:r>
            <a:r>
              <a:rPr lang="en-US" sz="1400" dirty="0" err="1">
                <a:solidFill>
                  <a:schemeClr val="dk1"/>
                </a:solidFill>
              </a:rPr>
              <a:t>bernilai</a:t>
            </a:r>
            <a:r>
              <a:rPr lang="en-US" sz="1400" dirty="0">
                <a:solidFill>
                  <a:schemeClr val="dk1"/>
                </a:solidFill>
              </a:rPr>
              <a:t> ‘-’ pada </a:t>
            </a:r>
            <a:r>
              <a:rPr lang="en-US" sz="1400" dirty="0" err="1">
                <a:solidFill>
                  <a:schemeClr val="dk1"/>
                </a:solidFill>
              </a:rPr>
              <a:t>tanggal</a:t>
            </a:r>
            <a:r>
              <a:rPr lang="en-US" sz="1400" dirty="0">
                <a:solidFill>
                  <a:schemeClr val="dk1"/>
                </a:solidFill>
              </a:rPr>
              <a:t> Resign yang </a:t>
            </a:r>
            <a:r>
              <a:rPr lang="en-US" sz="1400" dirty="0" err="1">
                <a:solidFill>
                  <a:schemeClr val="dk1"/>
                </a:solidFill>
              </a:rPr>
              <a:t>menunjukkan</a:t>
            </a:r>
            <a:r>
              <a:rPr lang="en-US" sz="1400" dirty="0">
                <a:solidFill>
                  <a:schemeClr val="dk1"/>
                </a:solidFill>
              </a:rPr>
              <a:t> </a:t>
            </a:r>
            <a:r>
              <a:rPr lang="en-US" sz="1400" dirty="0" err="1">
                <a:solidFill>
                  <a:schemeClr val="dk1"/>
                </a:solidFill>
              </a:rPr>
              <a:t>karyawan</a:t>
            </a:r>
            <a:r>
              <a:rPr lang="en-US" sz="1400" dirty="0">
                <a:solidFill>
                  <a:schemeClr val="dk1"/>
                </a:solidFill>
              </a:rPr>
              <a:t> </a:t>
            </a:r>
            <a:r>
              <a:rPr lang="en-US" sz="1400" dirty="0" err="1">
                <a:solidFill>
                  <a:schemeClr val="dk1"/>
                </a:solidFill>
              </a:rPr>
              <a:t>belum</a:t>
            </a:r>
            <a:r>
              <a:rPr lang="en-US" sz="1400" dirty="0">
                <a:solidFill>
                  <a:schemeClr val="dk1"/>
                </a:solidFill>
              </a:rPr>
              <a:t> resign</a:t>
            </a:r>
            <a:endParaRPr sz="1400" dirty="0">
              <a:solidFill>
                <a:schemeClr val="dk1"/>
              </a:solidFill>
            </a:endParaRPr>
          </a:p>
        </p:txBody>
      </p:sp>
      <p:grpSp>
        <p:nvGrpSpPr>
          <p:cNvPr id="9" name="Group 8">
            <a:extLst>
              <a:ext uri="{FF2B5EF4-FFF2-40B4-BE49-F238E27FC236}">
                <a16:creationId xmlns:a16="http://schemas.microsoft.com/office/drawing/2014/main" id="{429B22FB-B076-8684-68EB-2BD68792FEC6}"/>
              </a:ext>
            </a:extLst>
          </p:cNvPr>
          <p:cNvGrpSpPr/>
          <p:nvPr/>
        </p:nvGrpSpPr>
        <p:grpSpPr>
          <a:xfrm>
            <a:off x="2667000" y="1267405"/>
            <a:ext cx="4475526" cy="1603696"/>
            <a:chOff x="4006516" y="1136077"/>
            <a:chExt cx="5041010" cy="1968759"/>
          </a:xfrm>
        </p:grpSpPr>
        <p:pic>
          <p:nvPicPr>
            <p:cNvPr id="6" name="Picture 5">
              <a:extLst>
                <a:ext uri="{FF2B5EF4-FFF2-40B4-BE49-F238E27FC236}">
                  <a16:creationId xmlns:a16="http://schemas.microsoft.com/office/drawing/2014/main" id="{43E99D99-50F1-5DD6-EEF7-45A983327E47}"/>
                </a:ext>
              </a:extLst>
            </p:cNvPr>
            <p:cNvPicPr>
              <a:picLocks noChangeAspect="1"/>
            </p:cNvPicPr>
            <p:nvPr/>
          </p:nvPicPr>
          <p:blipFill>
            <a:blip r:embed="rId3"/>
            <a:stretch>
              <a:fillRect/>
            </a:stretch>
          </p:blipFill>
          <p:spPr>
            <a:xfrm>
              <a:off x="4006516" y="1136077"/>
              <a:ext cx="5041010" cy="1709391"/>
            </a:xfrm>
            <a:prstGeom prst="rect">
              <a:avLst/>
            </a:prstGeom>
          </p:spPr>
        </p:pic>
        <p:pic>
          <p:nvPicPr>
            <p:cNvPr id="8" name="Picture 7">
              <a:extLst>
                <a:ext uri="{FF2B5EF4-FFF2-40B4-BE49-F238E27FC236}">
                  <a16:creationId xmlns:a16="http://schemas.microsoft.com/office/drawing/2014/main" id="{1765F1C3-3310-3C05-221A-455E20633733}"/>
                </a:ext>
              </a:extLst>
            </p:cNvPr>
            <p:cNvPicPr>
              <a:picLocks noChangeAspect="1"/>
            </p:cNvPicPr>
            <p:nvPr/>
          </p:nvPicPr>
          <p:blipFill rotWithShape="1">
            <a:blip r:embed="rId4"/>
            <a:srcRect t="17643"/>
            <a:stretch/>
          </p:blipFill>
          <p:spPr>
            <a:xfrm>
              <a:off x="4006516" y="2822394"/>
              <a:ext cx="1571844" cy="282442"/>
            </a:xfrm>
            <a:prstGeom prst="rect">
              <a:avLst/>
            </a:prstGeom>
          </p:spPr>
        </p:pic>
      </p:grpSp>
    </p:spTree>
    <p:extLst>
      <p:ext uri="{BB962C8B-B14F-4D97-AF65-F5344CB8AC3E}">
        <p14:creationId xmlns:p14="http://schemas.microsoft.com/office/powerpoint/2010/main" val="1852890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2456779" y="1887577"/>
            <a:ext cx="4398441" cy="849653"/>
          </a:xfrm>
          <a:prstGeom prst="rect">
            <a:avLst/>
          </a:prstGeom>
          <a:ln>
            <a:solidFill>
              <a:schemeClr val="accent5"/>
            </a:solidFill>
          </a:ln>
        </p:spPr>
        <p:txBody>
          <a:bodyPr spcFirstLastPara="1" wrap="square" lIns="91425" tIns="91425" rIns="91425" bIns="91425" anchor="t" anchorCtr="0">
            <a:normAutofit fontScale="92500" lnSpcReduction="10000"/>
          </a:bodyPr>
          <a:lstStyle/>
          <a:p>
            <a:pPr marL="133350" lvl="0" indent="0" algn="ctr" rtl="0">
              <a:spcBef>
                <a:spcPts val="0"/>
              </a:spcBef>
              <a:spcAft>
                <a:spcPts val="0"/>
              </a:spcAft>
              <a:buClr>
                <a:schemeClr val="dk1"/>
              </a:buClr>
              <a:buSzPts val="1500"/>
              <a:buNone/>
            </a:pPr>
            <a:r>
              <a:rPr lang="en-US" sz="1400" dirty="0" err="1">
                <a:solidFill>
                  <a:schemeClr val="dk1"/>
                </a:solidFill>
              </a:rPr>
              <a:t>Mengubah</a:t>
            </a:r>
            <a:r>
              <a:rPr lang="en-US" sz="1400" dirty="0">
                <a:solidFill>
                  <a:schemeClr val="dk1"/>
                </a:solidFill>
              </a:rPr>
              <a:t> </a:t>
            </a:r>
            <a:r>
              <a:rPr lang="en-US" sz="1400" dirty="0" err="1">
                <a:solidFill>
                  <a:schemeClr val="dk1"/>
                </a:solidFill>
              </a:rPr>
              <a:t>tipe</a:t>
            </a:r>
            <a:r>
              <a:rPr lang="en-US" sz="1400" dirty="0">
                <a:solidFill>
                  <a:schemeClr val="dk1"/>
                </a:solidFill>
              </a:rPr>
              <a:t> data pada </a:t>
            </a:r>
            <a:r>
              <a:rPr lang="en-US" sz="1400" dirty="0" err="1">
                <a:solidFill>
                  <a:schemeClr val="dk1"/>
                </a:solidFill>
              </a:rPr>
              <a:t>kolom</a:t>
            </a:r>
            <a:r>
              <a:rPr lang="en-US" sz="1400" dirty="0">
                <a:solidFill>
                  <a:schemeClr val="dk1"/>
                </a:solidFill>
              </a:rPr>
              <a:t> </a:t>
            </a:r>
            <a:r>
              <a:rPr lang="en-US" sz="1400" dirty="0" err="1">
                <a:solidFill>
                  <a:schemeClr val="dk1"/>
                </a:solidFill>
              </a:rPr>
              <a:t>Tanggal</a:t>
            </a:r>
            <a:r>
              <a:rPr lang="en-US" sz="1400" dirty="0">
                <a:solidFill>
                  <a:schemeClr val="dk1"/>
                </a:solidFill>
              </a:rPr>
              <a:t> Resign </a:t>
            </a:r>
            <a:r>
              <a:rPr lang="en-US" sz="1400" dirty="0" err="1">
                <a:solidFill>
                  <a:schemeClr val="dk1"/>
                </a:solidFill>
              </a:rPr>
              <a:t>ke</a:t>
            </a:r>
            <a:r>
              <a:rPr lang="en-US" sz="1400" dirty="0">
                <a:solidFill>
                  <a:schemeClr val="dk1"/>
                </a:solidFill>
              </a:rPr>
              <a:t> datetime type dan </a:t>
            </a:r>
            <a:r>
              <a:rPr lang="en-US" sz="1400" dirty="0" err="1">
                <a:solidFill>
                  <a:schemeClr val="dk1"/>
                </a:solidFill>
              </a:rPr>
              <a:t>mengubah</a:t>
            </a:r>
            <a:r>
              <a:rPr lang="en-US" sz="1400" dirty="0">
                <a:solidFill>
                  <a:schemeClr val="dk1"/>
                </a:solidFill>
              </a:rPr>
              <a:t> data </a:t>
            </a:r>
            <a:r>
              <a:rPr lang="en-US" sz="1400" dirty="0" err="1">
                <a:solidFill>
                  <a:schemeClr val="dk1"/>
                </a:solidFill>
              </a:rPr>
              <a:t>dengen</a:t>
            </a:r>
            <a:r>
              <a:rPr lang="en-US" sz="1400" dirty="0">
                <a:solidFill>
                  <a:schemeClr val="dk1"/>
                </a:solidFill>
              </a:rPr>
              <a:t> </a:t>
            </a:r>
            <a:r>
              <a:rPr lang="en-US" sz="1400" dirty="0" err="1">
                <a:solidFill>
                  <a:schemeClr val="dk1"/>
                </a:solidFill>
              </a:rPr>
              <a:t>nilai</a:t>
            </a:r>
            <a:r>
              <a:rPr lang="en-US" sz="1400" dirty="0">
                <a:solidFill>
                  <a:schemeClr val="dk1"/>
                </a:solidFill>
              </a:rPr>
              <a:t> ‘-’ </a:t>
            </a:r>
            <a:r>
              <a:rPr lang="en-US" sz="1400" dirty="0" err="1">
                <a:solidFill>
                  <a:schemeClr val="dk1"/>
                </a:solidFill>
              </a:rPr>
              <a:t>menjadi</a:t>
            </a:r>
            <a:r>
              <a:rPr lang="en-US" sz="1400" dirty="0">
                <a:solidFill>
                  <a:schemeClr val="dk1"/>
                </a:solidFill>
              </a:rPr>
              <a:t> null (</a:t>
            </a:r>
            <a:r>
              <a:rPr lang="en-US" sz="1400" dirty="0" err="1">
                <a:solidFill>
                  <a:schemeClr val="dk1"/>
                </a:solidFill>
              </a:rPr>
              <a:t>karena</a:t>
            </a:r>
            <a:r>
              <a:rPr lang="en-US" sz="1400" dirty="0">
                <a:solidFill>
                  <a:schemeClr val="dk1"/>
                </a:solidFill>
              </a:rPr>
              <a:t> </a:t>
            </a:r>
            <a:r>
              <a:rPr lang="en-US" sz="1400" dirty="0" err="1">
                <a:solidFill>
                  <a:schemeClr val="dk1"/>
                </a:solidFill>
              </a:rPr>
              <a:t>karyawan</a:t>
            </a:r>
            <a:r>
              <a:rPr lang="en-US" sz="1400" dirty="0">
                <a:solidFill>
                  <a:schemeClr val="dk1"/>
                </a:solidFill>
              </a:rPr>
              <a:t> </a:t>
            </a:r>
            <a:r>
              <a:rPr lang="en-US" sz="1400" dirty="0" err="1">
                <a:solidFill>
                  <a:schemeClr val="dk1"/>
                </a:solidFill>
              </a:rPr>
              <a:t>belum</a:t>
            </a:r>
            <a:r>
              <a:rPr lang="en-US" sz="1400" dirty="0">
                <a:solidFill>
                  <a:schemeClr val="dk1"/>
                </a:solidFill>
              </a:rPr>
              <a:t> resign)</a:t>
            </a:r>
            <a:endParaRPr sz="1400" dirty="0">
              <a:solidFill>
                <a:schemeClr val="dk1"/>
              </a:solidFill>
            </a:endParaRPr>
          </a:p>
        </p:txBody>
      </p:sp>
      <p:pic>
        <p:nvPicPr>
          <p:cNvPr id="3" name="Picture 2">
            <a:extLst>
              <a:ext uri="{FF2B5EF4-FFF2-40B4-BE49-F238E27FC236}">
                <a16:creationId xmlns:a16="http://schemas.microsoft.com/office/drawing/2014/main" id="{378A6FF7-7D3A-52D1-A06D-16D59F9CCD79}"/>
              </a:ext>
            </a:extLst>
          </p:cNvPr>
          <p:cNvPicPr>
            <a:picLocks noChangeAspect="1"/>
          </p:cNvPicPr>
          <p:nvPr/>
        </p:nvPicPr>
        <p:blipFill>
          <a:blip r:embed="rId3"/>
          <a:stretch>
            <a:fillRect/>
          </a:stretch>
        </p:blipFill>
        <p:spPr>
          <a:xfrm>
            <a:off x="1879075" y="1513892"/>
            <a:ext cx="5553850" cy="314369"/>
          </a:xfrm>
          <a:prstGeom prst="rect">
            <a:avLst/>
          </a:prstGeom>
          <a:ln>
            <a:solidFill>
              <a:schemeClr val="accent5"/>
            </a:solidFill>
          </a:ln>
        </p:spPr>
      </p:pic>
      <p:pic>
        <p:nvPicPr>
          <p:cNvPr id="5" name="Picture 4">
            <a:extLst>
              <a:ext uri="{FF2B5EF4-FFF2-40B4-BE49-F238E27FC236}">
                <a16:creationId xmlns:a16="http://schemas.microsoft.com/office/drawing/2014/main" id="{344A79C8-9223-75B6-9F41-5184042C4E56}"/>
              </a:ext>
            </a:extLst>
          </p:cNvPr>
          <p:cNvPicPr>
            <a:picLocks noChangeAspect="1"/>
          </p:cNvPicPr>
          <p:nvPr/>
        </p:nvPicPr>
        <p:blipFill>
          <a:blip r:embed="rId4"/>
          <a:stretch>
            <a:fillRect/>
          </a:stretch>
        </p:blipFill>
        <p:spPr>
          <a:xfrm>
            <a:off x="2588786" y="2996706"/>
            <a:ext cx="4134427" cy="276264"/>
          </a:xfrm>
          <a:prstGeom prst="rect">
            <a:avLst/>
          </a:prstGeom>
          <a:ln>
            <a:solidFill>
              <a:schemeClr val="accent5"/>
            </a:solidFill>
          </a:ln>
        </p:spPr>
      </p:pic>
      <p:sp>
        <p:nvSpPr>
          <p:cNvPr id="7" name="Google Shape;114;p27">
            <a:extLst>
              <a:ext uri="{FF2B5EF4-FFF2-40B4-BE49-F238E27FC236}">
                <a16:creationId xmlns:a16="http://schemas.microsoft.com/office/drawing/2014/main" id="{6B958200-9464-9C9E-4281-9245401E9E22}"/>
              </a:ext>
            </a:extLst>
          </p:cNvPr>
          <p:cNvSpPr txBox="1">
            <a:spLocks/>
          </p:cNvSpPr>
          <p:nvPr/>
        </p:nvSpPr>
        <p:spPr>
          <a:xfrm>
            <a:off x="2456778" y="3367780"/>
            <a:ext cx="4398441" cy="692468"/>
          </a:xfrm>
          <a:prstGeom prst="rect">
            <a:avLst/>
          </a:prstGeom>
          <a:noFill/>
          <a:ln>
            <a:solidFill>
              <a:schemeClr val="accent5"/>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400" dirty="0" err="1">
                <a:solidFill>
                  <a:schemeClr val="dk1"/>
                </a:solidFill>
              </a:rPr>
              <a:t>Membuat</a:t>
            </a:r>
            <a:r>
              <a:rPr lang="en-US" sz="1400" dirty="0">
                <a:solidFill>
                  <a:schemeClr val="dk1"/>
                </a:solidFill>
              </a:rPr>
              <a:t> </a:t>
            </a:r>
            <a:r>
              <a:rPr lang="en-US" sz="1400" dirty="0" err="1">
                <a:solidFill>
                  <a:schemeClr val="dk1"/>
                </a:solidFill>
              </a:rPr>
              <a:t>kolom</a:t>
            </a:r>
            <a:r>
              <a:rPr lang="en-US" sz="1400" dirty="0">
                <a:solidFill>
                  <a:schemeClr val="dk1"/>
                </a:solidFill>
              </a:rPr>
              <a:t> </a:t>
            </a:r>
            <a:r>
              <a:rPr lang="en-US" sz="1400" dirty="0" err="1">
                <a:solidFill>
                  <a:schemeClr val="dk1"/>
                </a:solidFill>
              </a:rPr>
              <a:t>baru</a:t>
            </a:r>
            <a:r>
              <a:rPr lang="en-US" sz="1400" dirty="0">
                <a:solidFill>
                  <a:schemeClr val="dk1"/>
                </a:solidFill>
              </a:rPr>
              <a:t> (‘Resigned’) yang </a:t>
            </a:r>
            <a:r>
              <a:rPr lang="en-US" sz="1400" dirty="0" err="1">
                <a:solidFill>
                  <a:schemeClr val="dk1"/>
                </a:solidFill>
              </a:rPr>
              <a:t>menunjukkan</a:t>
            </a:r>
            <a:r>
              <a:rPr lang="en-US" sz="1400" dirty="0">
                <a:solidFill>
                  <a:schemeClr val="dk1"/>
                </a:solidFill>
              </a:rPr>
              <a:t> </a:t>
            </a:r>
            <a:r>
              <a:rPr lang="en-US" sz="1400" dirty="0" err="1">
                <a:solidFill>
                  <a:schemeClr val="dk1"/>
                </a:solidFill>
              </a:rPr>
              <a:t>karyawan</a:t>
            </a:r>
            <a:r>
              <a:rPr lang="en-US" sz="1400" dirty="0">
                <a:solidFill>
                  <a:schemeClr val="dk1"/>
                </a:solidFill>
              </a:rPr>
              <a:t> </a:t>
            </a:r>
            <a:r>
              <a:rPr lang="en-US" sz="1400" dirty="0" err="1">
                <a:solidFill>
                  <a:schemeClr val="dk1"/>
                </a:solidFill>
              </a:rPr>
              <a:t>telah</a:t>
            </a:r>
            <a:r>
              <a:rPr lang="en-US" sz="1400" dirty="0">
                <a:solidFill>
                  <a:schemeClr val="dk1"/>
                </a:solidFill>
              </a:rPr>
              <a:t> resign </a:t>
            </a:r>
          </a:p>
        </p:txBody>
      </p:sp>
      <p:pic>
        <p:nvPicPr>
          <p:cNvPr id="11" name="Picture 10">
            <a:extLst>
              <a:ext uri="{FF2B5EF4-FFF2-40B4-BE49-F238E27FC236}">
                <a16:creationId xmlns:a16="http://schemas.microsoft.com/office/drawing/2014/main" id="{1FAB8A42-932F-5B16-81C4-3A53C002FEEB}"/>
              </a:ext>
            </a:extLst>
          </p:cNvPr>
          <p:cNvPicPr>
            <a:picLocks noChangeAspect="1"/>
          </p:cNvPicPr>
          <p:nvPr/>
        </p:nvPicPr>
        <p:blipFill>
          <a:blip r:embed="rId5"/>
          <a:stretch>
            <a:fillRect/>
          </a:stretch>
        </p:blipFill>
        <p:spPr>
          <a:xfrm>
            <a:off x="2648379" y="875318"/>
            <a:ext cx="3886742" cy="581106"/>
          </a:xfrm>
          <a:prstGeom prst="rect">
            <a:avLst/>
          </a:prstGeom>
          <a:ln>
            <a:solidFill>
              <a:schemeClr val="accent5"/>
            </a:solidFill>
          </a:ln>
        </p:spPr>
      </p:pic>
    </p:spTree>
    <p:extLst>
      <p:ext uri="{BB962C8B-B14F-4D97-AF65-F5344CB8AC3E}">
        <p14:creationId xmlns:p14="http://schemas.microsoft.com/office/powerpoint/2010/main" val="3670162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257559" y="2195166"/>
            <a:ext cx="4398441" cy="849653"/>
          </a:xfrm>
          <a:prstGeom prst="rect">
            <a:avLst/>
          </a:prstGeom>
          <a:ln>
            <a:solidFill>
              <a:schemeClr val="accent5"/>
            </a:solidFill>
          </a:ln>
        </p:spPr>
        <p:txBody>
          <a:bodyPr spcFirstLastPara="1" wrap="square" lIns="91425" tIns="91425" rIns="91425" bIns="91425" anchor="t" anchorCtr="0">
            <a:normAutofit fontScale="92500" lnSpcReduction="10000"/>
          </a:bodyPr>
          <a:lstStyle/>
          <a:p>
            <a:pPr marL="133350" lvl="0" indent="0" algn="ctr" rtl="0">
              <a:spcBef>
                <a:spcPts val="0"/>
              </a:spcBef>
              <a:spcAft>
                <a:spcPts val="0"/>
              </a:spcAft>
              <a:buClr>
                <a:schemeClr val="dk1"/>
              </a:buClr>
              <a:buSzPts val="1500"/>
              <a:buNone/>
            </a:pPr>
            <a:r>
              <a:rPr lang="en-US" sz="1400" dirty="0" err="1">
                <a:solidFill>
                  <a:schemeClr val="dk1"/>
                </a:solidFill>
              </a:rPr>
              <a:t>Mengganti</a:t>
            </a:r>
            <a:r>
              <a:rPr lang="en-US" sz="1400" dirty="0">
                <a:solidFill>
                  <a:schemeClr val="dk1"/>
                </a:solidFill>
              </a:rPr>
              <a:t> data null pada </a:t>
            </a:r>
            <a:r>
              <a:rPr lang="en-US" sz="1400" dirty="0" err="1">
                <a:solidFill>
                  <a:schemeClr val="dk1"/>
                </a:solidFill>
              </a:rPr>
              <a:t>kolom</a:t>
            </a:r>
            <a:r>
              <a:rPr lang="en-US" sz="1400" dirty="0">
                <a:solidFill>
                  <a:schemeClr val="dk1"/>
                </a:solidFill>
              </a:rPr>
              <a:t> </a:t>
            </a:r>
            <a:r>
              <a:rPr lang="en-US" sz="1400" dirty="0" err="1">
                <a:solidFill>
                  <a:schemeClr val="dk1"/>
                </a:solidFill>
              </a:rPr>
              <a:t>Alasan</a:t>
            </a:r>
            <a:r>
              <a:rPr lang="en-US" sz="1400" dirty="0">
                <a:solidFill>
                  <a:schemeClr val="dk1"/>
                </a:solidFill>
              </a:rPr>
              <a:t> Resign </a:t>
            </a:r>
            <a:r>
              <a:rPr lang="en-US" sz="1400" dirty="0" err="1">
                <a:solidFill>
                  <a:schemeClr val="dk1"/>
                </a:solidFill>
              </a:rPr>
              <a:t>dengan</a:t>
            </a:r>
            <a:r>
              <a:rPr lang="en-US" sz="1400" dirty="0">
                <a:solidFill>
                  <a:schemeClr val="dk1"/>
                </a:solidFill>
              </a:rPr>
              <a:t> </a:t>
            </a:r>
            <a:r>
              <a:rPr lang="en-US" sz="1400" dirty="0" err="1">
                <a:solidFill>
                  <a:schemeClr val="dk1"/>
                </a:solidFill>
              </a:rPr>
              <a:t>masih</a:t>
            </a:r>
            <a:r>
              <a:rPr lang="en-US" sz="1400" dirty="0">
                <a:solidFill>
                  <a:schemeClr val="dk1"/>
                </a:solidFill>
              </a:rPr>
              <a:t> </a:t>
            </a:r>
            <a:r>
              <a:rPr lang="en-US" sz="1400" dirty="0" err="1">
                <a:solidFill>
                  <a:schemeClr val="dk1"/>
                </a:solidFill>
              </a:rPr>
              <a:t>bekerja</a:t>
            </a:r>
            <a:r>
              <a:rPr lang="en-US" sz="1400" dirty="0">
                <a:solidFill>
                  <a:schemeClr val="dk1"/>
                </a:solidFill>
              </a:rPr>
              <a:t> </a:t>
            </a:r>
            <a:r>
              <a:rPr lang="en-US" sz="1400" dirty="0" err="1">
                <a:solidFill>
                  <a:schemeClr val="dk1"/>
                </a:solidFill>
              </a:rPr>
              <a:t>karena</a:t>
            </a:r>
            <a:r>
              <a:rPr lang="en-US" sz="1400" dirty="0">
                <a:solidFill>
                  <a:schemeClr val="dk1"/>
                </a:solidFill>
              </a:rPr>
              <a:t> data null pada </a:t>
            </a:r>
            <a:r>
              <a:rPr lang="en-US" sz="1400" dirty="0" err="1">
                <a:solidFill>
                  <a:schemeClr val="dk1"/>
                </a:solidFill>
              </a:rPr>
              <a:t>kolom</a:t>
            </a:r>
            <a:r>
              <a:rPr lang="en-US" sz="1400" dirty="0">
                <a:solidFill>
                  <a:schemeClr val="dk1"/>
                </a:solidFill>
              </a:rPr>
              <a:t> </a:t>
            </a:r>
            <a:r>
              <a:rPr lang="en-US" sz="1400" dirty="0" err="1">
                <a:solidFill>
                  <a:schemeClr val="dk1"/>
                </a:solidFill>
              </a:rPr>
              <a:t>ini</a:t>
            </a:r>
            <a:r>
              <a:rPr lang="en-US" sz="1400" dirty="0">
                <a:solidFill>
                  <a:schemeClr val="dk1"/>
                </a:solidFill>
              </a:rPr>
              <a:t> </a:t>
            </a:r>
            <a:r>
              <a:rPr lang="en-US" sz="1400" dirty="0" err="1">
                <a:solidFill>
                  <a:schemeClr val="dk1"/>
                </a:solidFill>
              </a:rPr>
              <a:t>dimiliki</a:t>
            </a:r>
            <a:r>
              <a:rPr lang="en-US" sz="1400" dirty="0">
                <a:solidFill>
                  <a:schemeClr val="dk1"/>
                </a:solidFill>
              </a:rPr>
              <a:t> oleh </a:t>
            </a:r>
            <a:r>
              <a:rPr lang="en-US" sz="1400" dirty="0" err="1">
                <a:solidFill>
                  <a:schemeClr val="dk1"/>
                </a:solidFill>
              </a:rPr>
              <a:t>karyawan</a:t>
            </a:r>
            <a:r>
              <a:rPr lang="en-US" sz="1400" dirty="0">
                <a:solidFill>
                  <a:schemeClr val="dk1"/>
                </a:solidFill>
              </a:rPr>
              <a:t> yang </a:t>
            </a:r>
            <a:r>
              <a:rPr lang="en-US" sz="1400" dirty="0" err="1">
                <a:solidFill>
                  <a:schemeClr val="dk1"/>
                </a:solidFill>
              </a:rPr>
              <a:t>belum</a:t>
            </a:r>
            <a:r>
              <a:rPr lang="en-US" sz="1400" dirty="0">
                <a:solidFill>
                  <a:schemeClr val="dk1"/>
                </a:solidFill>
              </a:rPr>
              <a:t> resign</a:t>
            </a:r>
            <a:endParaRPr sz="1400" dirty="0">
              <a:solidFill>
                <a:schemeClr val="dk1"/>
              </a:solidFill>
            </a:endParaRPr>
          </a:p>
        </p:txBody>
      </p:sp>
      <p:pic>
        <p:nvPicPr>
          <p:cNvPr id="4" name="Picture 3">
            <a:extLst>
              <a:ext uri="{FF2B5EF4-FFF2-40B4-BE49-F238E27FC236}">
                <a16:creationId xmlns:a16="http://schemas.microsoft.com/office/drawing/2014/main" id="{06B9A855-E385-FC10-C193-13286EC0FD99}"/>
              </a:ext>
            </a:extLst>
          </p:cNvPr>
          <p:cNvPicPr>
            <a:picLocks noChangeAspect="1"/>
          </p:cNvPicPr>
          <p:nvPr/>
        </p:nvPicPr>
        <p:blipFill>
          <a:blip r:embed="rId3"/>
          <a:stretch>
            <a:fillRect/>
          </a:stretch>
        </p:blipFill>
        <p:spPr>
          <a:xfrm>
            <a:off x="4776536" y="648209"/>
            <a:ext cx="4204417" cy="3639506"/>
          </a:xfrm>
          <a:prstGeom prst="rect">
            <a:avLst/>
          </a:prstGeom>
          <a:ln>
            <a:solidFill>
              <a:schemeClr val="accent5"/>
            </a:solidFill>
          </a:ln>
        </p:spPr>
      </p:pic>
    </p:spTree>
    <p:extLst>
      <p:ext uri="{BB962C8B-B14F-4D97-AF65-F5344CB8AC3E}">
        <p14:creationId xmlns:p14="http://schemas.microsoft.com/office/powerpoint/2010/main" val="3619706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257559" y="2195167"/>
            <a:ext cx="4488000" cy="1065392"/>
          </a:xfrm>
          <a:prstGeom prst="rect">
            <a:avLst/>
          </a:prstGeom>
          <a:ln>
            <a:solidFill>
              <a:schemeClr val="accent5"/>
            </a:solidFill>
          </a:ln>
        </p:spPr>
        <p:txBody>
          <a:bodyPr spcFirstLastPara="1" wrap="square" lIns="91425" tIns="91425" rIns="91425" bIns="91425" anchor="t" anchorCtr="0">
            <a:normAutofit fontScale="92500" lnSpcReduction="10000"/>
          </a:bodyPr>
          <a:lstStyle/>
          <a:p>
            <a:pPr marL="133350" lvl="0" indent="0" algn="ctr" rtl="0">
              <a:spcBef>
                <a:spcPts val="0"/>
              </a:spcBef>
              <a:spcAft>
                <a:spcPts val="0"/>
              </a:spcAft>
              <a:buClr>
                <a:schemeClr val="dk1"/>
              </a:buClr>
              <a:buSzPts val="1500"/>
              <a:buNone/>
            </a:pPr>
            <a:r>
              <a:rPr lang="en-US" sz="1400" dirty="0" err="1">
                <a:solidFill>
                  <a:schemeClr val="dk1"/>
                </a:solidFill>
              </a:rPr>
              <a:t>Membiarkan</a:t>
            </a:r>
            <a:r>
              <a:rPr lang="en-US" sz="1400" dirty="0">
                <a:solidFill>
                  <a:schemeClr val="dk1"/>
                </a:solidFill>
              </a:rPr>
              <a:t> data </a:t>
            </a:r>
            <a:r>
              <a:rPr lang="en-US" sz="1400" dirty="0" err="1">
                <a:solidFill>
                  <a:schemeClr val="dk1"/>
                </a:solidFill>
              </a:rPr>
              <a:t>bernilai</a:t>
            </a:r>
            <a:r>
              <a:rPr lang="en-US" sz="1400" dirty="0">
                <a:solidFill>
                  <a:schemeClr val="dk1"/>
                </a:solidFill>
              </a:rPr>
              <a:t> null pada </a:t>
            </a:r>
            <a:r>
              <a:rPr lang="en-US" sz="1400" dirty="0" err="1">
                <a:solidFill>
                  <a:schemeClr val="dk1"/>
                </a:solidFill>
              </a:rPr>
              <a:t>kolom</a:t>
            </a:r>
            <a:r>
              <a:rPr lang="en-US" sz="1400" dirty="0">
                <a:solidFill>
                  <a:schemeClr val="dk1"/>
                </a:solidFill>
              </a:rPr>
              <a:t> </a:t>
            </a:r>
            <a:r>
              <a:rPr lang="en-US" sz="1400" dirty="0" err="1">
                <a:solidFill>
                  <a:schemeClr val="dk1"/>
                </a:solidFill>
              </a:rPr>
              <a:t>Tanggal</a:t>
            </a:r>
            <a:r>
              <a:rPr lang="en-US" sz="1400" dirty="0">
                <a:solidFill>
                  <a:schemeClr val="dk1"/>
                </a:solidFill>
              </a:rPr>
              <a:t> Resign </a:t>
            </a:r>
            <a:r>
              <a:rPr lang="en-US" sz="1400" dirty="0" err="1">
                <a:solidFill>
                  <a:schemeClr val="dk1"/>
                </a:solidFill>
              </a:rPr>
              <a:t>dimana</a:t>
            </a:r>
            <a:r>
              <a:rPr lang="en-US" sz="1400" dirty="0">
                <a:solidFill>
                  <a:schemeClr val="dk1"/>
                </a:solidFill>
              </a:rPr>
              <a:t> </a:t>
            </a:r>
            <a:r>
              <a:rPr lang="en-US" sz="1400" dirty="0" err="1">
                <a:solidFill>
                  <a:schemeClr val="dk1"/>
                </a:solidFill>
              </a:rPr>
              <a:t>nilai</a:t>
            </a:r>
            <a:r>
              <a:rPr lang="en-US" sz="1400" dirty="0">
                <a:solidFill>
                  <a:schemeClr val="dk1"/>
                </a:solidFill>
              </a:rPr>
              <a:t> null </a:t>
            </a:r>
            <a:r>
              <a:rPr lang="en-US" sz="1400" dirty="0" err="1">
                <a:solidFill>
                  <a:schemeClr val="dk1"/>
                </a:solidFill>
              </a:rPr>
              <a:t>ini</a:t>
            </a:r>
            <a:r>
              <a:rPr lang="en-US" sz="1400" dirty="0">
                <a:solidFill>
                  <a:schemeClr val="dk1"/>
                </a:solidFill>
              </a:rPr>
              <a:t> </a:t>
            </a:r>
            <a:r>
              <a:rPr lang="en-US" sz="1400" dirty="0" err="1">
                <a:solidFill>
                  <a:schemeClr val="dk1"/>
                </a:solidFill>
              </a:rPr>
              <a:t>menunjukkan</a:t>
            </a:r>
            <a:r>
              <a:rPr lang="en-US" sz="1400" dirty="0">
                <a:solidFill>
                  <a:schemeClr val="dk1"/>
                </a:solidFill>
              </a:rPr>
              <a:t> </a:t>
            </a:r>
            <a:r>
              <a:rPr lang="en-US" sz="1400" dirty="0" err="1">
                <a:solidFill>
                  <a:schemeClr val="dk1"/>
                </a:solidFill>
              </a:rPr>
              <a:t>bahwa</a:t>
            </a:r>
            <a:r>
              <a:rPr lang="en-US" sz="1400" dirty="0">
                <a:solidFill>
                  <a:schemeClr val="dk1"/>
                </a:solidFill>
              </a:rPr>
              <a:t> </a:t>
            </a:r>
            <a:r>
              <a:rPr lang="en-US" sz="1400" dirty="0" err="1">
                <a:solidFill>
                  <a:schemeClr val="dk1"/>
                </a:solidFill>
              </a:rPr>
              <a:t>memang</a:t>
            </a:r>
            <a:r>
              <a:rPr lang="en-US" sz="1400" dirty="0">
                <a:solidFill>
                  <a:schemeClr val="dk1"/>
                </a:solidFill>
              </a:rPr>
              <a:t> </a:t>
            </a:r>
            <a:r>
              <a:rPr lang="en-US" sz="1400" dirty="0" err="1">
                <a:solidFill>
                  <a:schemeClr val="dk1"/>
                </a:solidFill>
              </a:rPr>
              <a:t>belum</a:t>
            </a:r>
            <a:r>
              <a:rPr lang="en-US" sz="1400" dirty="0">
                <a:solidFill>
                  <a:schemeClr val="dk1"/>
                </a:solidFill>
              </a:rPr>
              <a:t> </a:t>
            </a:r>
            <a:r>
              <a:rPr lang="en-US" sz="1400" dirty="0" err="1">
                <a:solidFill>
                  <a:schemeClr val="dk1"/>
                </a:solidFill>
              </a:rPr>
              <a:t>ada</a:t>
            </a:r>
            <a:r>
              <a:rPr lang="en-US" sz="1400" dirty="0">
                <a:solidFill>
                  <a:schemeClr val="dk1"/>
                </a:solidFill>
              </a:rPr>
              <a:t> </a:t>
            </a:r>
            <a:r>
              <a:rPr lang="en-US" sz="1400" dirty="0" err="1">
                <a:solidFill>
                  <a:schemeClr val="dk1"/>
                </a:solidFill>
              </a:rPr>
              <a:t>datanya</a:t>
            </a:r>
            <a:r>
              <a:rPr lang="en-US" sz="1400" dirty="0">
                <a:solidFill>
                  <a:schemeClr val="dk1"/>
                </a:solidFill>
              </a:rPr>
              <a:t> </a:t>
            </a:r>
            <a:r>
              <a:rPr lang="en-US" sz="1400" dirty="0" err="1">
                <a:solidFill>
                  <a:schemeClr val="dk1"/>
                </a:solidFill>
              </a:rPr>
              <a:t>karena</a:t>
            </a:r>
            <a:r>
              <a:rPr lang="en-US" sz="1400" dirty="0">
                <a:solidFill>
                  <a:schemeClr val="dk1"/>
                </a:solidFill>
              </a:rPr>
              <a:t> </a:t>
            </a:r>
            <a:r>
              <a:rPr lang="en-US" sz="1400" dirty="0" err="1">
                <a:solidFill>
                  <a:schemeClr val="dk1"/>
                </a:solidFill>
              </a:rPr>
              <a:t>karyawan</a:t>
            </a:r>
            <a:r>
              <a:rPr lang="en-US" sz="1400" dirty="0">
                <a:solidFill>
                  <a:schemeClr val="dk1"/>
                </a:solidFill>
              </a:rPr>
              <a:t> </a:t>
            </a:r>
            <a:r>
              <a:rPr lang="en-US" sz="1400" dirty="0" err="1">
                <a:solidFill>
                  <a:schemeClr val="dk1"/>
                </a:solidFill>
              </a:rPr>
              <a:t>masih</a:t>
            </a:r>
            <a:r>
              <a:rPr lang="en-US" sz="1400" dirty="0">
                <a:solidFill>
                  <a:schemeClr val="dk1"/>
                </a:solidFill>
              </a:rPr>
              <a:t> </a:t>
            </a:r>
            <a:r>
              <a:rPr lang="en-US" sz="1400" dirty="0" err="1">
                <a:solidFill>
                  <a:schemeClr val="dk1"/>
                </a:solidFill>
              </a:rPr>
              <a:t>bekerja</a:t>
            </a:r>
            <a:endParaRPr sz="1400" dirty="0">
              <a:solidFill>
                <a:schemeClr val="dk1"/>
              </a:solidFill>
            </a:endParaRPr>
          </a:p>
        </p:txBody>
      </p:sp>
      <p:pic>
        <p:nvPicPr>
          <p:cNvPr id="3" name="Picture 2">
            <a:extLst>
              <a:ext uri="{FF2B5EF4-FFF2-40B4-BE49-F238E27FC236}">
                <a16:creationId xmlns:a16="http://schemas.microsoft.com/office/drawing/2014/main" id="{403FD736-95BD-830C-9A2B-2AFD4F3CD23E}"/>
              </a:ext>
            </a:extLst>
          </p:cNvPr>
          <p:cNvPicPr>
            <a:picLocks noChangeAspect="1"/>
          </p:cNvPicPr>
          <p:nvPr/>
        </p:nvPicPr>
        <p:blipFill>
          <a:blip r:embed="rId3"/>
          <a:stretch>
            <a:fillRect/>
          </a:stretch>
        </p:blipFill>
        <p:spPr>
          <a:xfrm>
            <a:off x="5280524" y="621500"/>
            <a:ext cx="3238952" cy="3734321"/>
          </a:xfrm>
          <a:prstGeom prst="rect">
            <a:avLst/>
          </a:prstGeom>
          <a:ln>
            <a:solidFill>
              <a:schemeClr val="accent5"/>
            </a:solidFill>
          </a:ln>
        </p:spPr>
      </p:pic>
    </p:spTree>
    <p:extLst>
      <p:ext uri="{BB962C8B-B14F-4D97-AF65-F5344CB8AC3E}">
        <p14:creationId xmlns:p14="http://schemas.microsoft.com/office/powerpoint/2010/main" val="1544900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269590" y="2208219"/>
            <a:ext cx="4488000" cy="463812"/>
          </a:xfrm>
          <a:prstGeom prst="rect">
            <a:avLst/>
          </a:prstGeom>
          <a:ln>
            <a:solidFill>
              <a:schemeClr val="accent5"/>
            </a:solidFill>
          </a:ln>
        </p:spPr>
        <p:txBody>
          <a:bodyPr spcFirstLastPara="1" wrap="square" lIns="91425" tIns="91425" rIns="91425" bIns="91425" anchor="t" anchorCtr="0">
            <a:normAutofit/>
          </a:bodyPr>
          <a:lstStyle/>
          <a:p>
            <a:pPr marL="133350" lvl="0" indent="0" algn="ctr" rtl="0">
              <a:spcBef>
                <a:spcPts val="0"/>
              </a:spcBef>
              <a:spcAft>
                <a:spcPts val="0"/>
              </a:spcAft>
              <a:buClr>
                <a:schemeClr val="dk1"/>
              </a:buClr>
              <a:buSzPts val="1500"/>
              <a:buNone/>
            </a:pPr>
            <a:r>
              <a:rPr lang="en-US" sz="1400" dirty="0" err="1">
                <a:solidFill>
                  <a:schemeClr val="dk1"/>
                </a:solidFill>
              </a:rPr>
              <a:t>Tidak</a:t>
            </a:r>
            <a:r>
              <a:rPr lang="en-US" sz="1400" dirty="0">
                <a:solidFill>
                  <a:schemeClr val="dk1"/>
                </a:solidFill>
              </a:rPr>
              <a:t> </a:t>
            </a:r>
            <a:r>
              <a:rPr lang="en-US" sz="1400" dirty="0" err="1">
                <a:solidFill>
                  <a:schemeClr val="dk1"/>
                </a:solidFill>
              </a:rPr>
              <a:t>ada</a:t>
            </a:r>
            <a:r>
              <a:rPr lang="en-US" sz="1400" dirty="0">
                <a:solidFill>
                  <a:schemeClr val="dk1"/>
                </a:solidFill>
              </a:rPr>
              <a:t> data </a:t>
            </a:r>
            <a:r>
              <a:rPr lang="en-US" sz="1400" dirty="0" err="1">
                <a:solidFill>
                  <a:schemeClr val="dk1"/>
                </a:solidFill>
              </a:rPr>
              <a:t>duplikat</a:t>
            </a:r>
            <a:endParaRPr sz="1400" dirty="0">
              <a:solidFill>
                <a:schemeClr val="dk1"/>
              </a:solidFill>
            </a:endParaRPr>
          </a:p>
        </p:txBody>
      </p:sp>
      <p:pic>
        <p:nvPicPr>
          <p:cNvPr id="4" name="Picture 3">
            <a:extLst>
              <a:ext uri="{FF2B5EF4-FFF2-40B4-BE49-F238E27FC236}">
                <a16:creationId xmlns:a16="http://schemas.microsoft.com/office/drawing/2014/main" id="{E480818B-D843-1908-25C3-41B43F7E8AFB}"/>
              </a:ext>
            </a:extLst>
          </p:cNvPr>
          <p:cNvPicPr>
            <a:picLocks noChangeAspect="1"/>
          </p:cNvPicPr>
          <p:nvPr/>
        </p:nvPicPr>
        <p:blipFill>
          <a:blip r:embed="rId3"/>
          <a:stretch>
            <a:fillRect/>
          </a:stretch>
        </p:blipFill>
        <p:spPr>
          <a:xfrm>
            <a:off x="5137629" y="2106703"/>
            <a:ext cx="3524742" cy="666843"/>
          </a:xfrm>
          <a:prstGeom prst="rect">
            <a:avLst/>
          </a:prstGeom>
          <a:ln>
            <a:solidFill>
              <a:schemeClr val="accent5"/>
            </a:solidFill>
          </a:ln>
        </p:spPr>
      </p:pic>
    </p:spTree>
    <p:extLst>
      <p:ext uri="{BB962C8B-B14F-4D97-AF65-F5344CB8AC3E}">
        <p14:creationId xmlns:p14="http://schemas.microsoft.com/office/powerpoint/2010/main" val="2039500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Annual Report on Employee Number Changes</a:t>
            </a:r>
            <a:endParaRPr sz="1798">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sp>
        <p:nvSpPr>
          <p:cNvPr id="55" name="Google Shape;55;p13"/>
          <p:cNvSpPr txBox="1">
            <a:spLocks noGrp="1"/>
          </p:cNvSpPr>
          <p:nvPr>
            <p:ph type="body" idx="1"/>
          </p:nvPr>
        </p:nvSpPr>
        <p:spPr>
          <a:xfrm>
            <a:off x="311700" y="4162536"/>
            <a:ext cx="8520600" cy="1063714"/>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 sz="1500" b="1" dirty="0">
                <a:solidFill>
                  <a:schemeClr val="accent5"/>
                </a:solidFill>
              </a:rPr>
              <a:t>“Jumlah karyawan yang resing meningkat setiap tahunnya sejak 2012”</a:t>
            </a:r>
          </a:p>
          <a:p>
            <a:pPr marL="0" lvl="0" indent="0" algn="ctr" rtl="0">
              <a:spcBef>
                <a:spcPts val="0"/>
              </a:spcBef>
              <a:spcAft>
                <a:spcPts val="1200"/>
              </a:spcAft>
              <a:buNone/>
            </a:pPr>
            <a:r>
              <a:rPr lang="en" sz="1500" b="1" dirty="0">
                <a:solidFill>
                  <a:schemeClr val="accent5"/>
                </a:solidFill>
              </a:rPr>
              <a:t>“Kondisi turnover karyawan perusahaan tidak baik sejak tahun 2017 dengan angka perubahan jumlah karyawan yang meyentuh angka negatif sejak tahun 2017”</a:t>
            </a:r>
            <a:endParaRPr sz="1500" b="1" dirty="0">
              <a:solidFill>
                <a:schemeClr val="dk1"/>
              </a:solidFill>
            </a:endParaRPr>
          </a:p>
        </p:txBody>
      </p:sp>
      <p:pic>
        <p:nvPicPr>
          <p:cNvPr id="3" name="Picture 2">
            <a:extLst>
              <a:ext uri="{FF2B5EF4-FFF2-40B4-BE49-F238E27FC236}">
                <a16:creationId xmlns:a16="http://schemas.microsoft.com/office/drawing/2014/main" id="{5853F01D-E4A1-E4E4-A02B-BD67CA63826C}"/>
              </a:ext>
            </a:extLst>
          </p:cNvPr>
          <p:cNvPicPr>
            <a:picLocks noChangeAspect="1"/>
          </p:cNvPicPr>
          <p:nvPr/>
        </p:nvPicPr>
        <p:blipFill>
          <a:blip r:embed="rId3"/>
          <a:stretch>
            <a:fillRect/>
          </a:stretch>
        </p:blipFill>
        <p:spPr>
          <a:xfrm>
            <a:off x="30062" y="710681"/>
            <a:ext cx="4505842" cy="2719043"/>
          </a:xfrm>
          <a:prstGeom prst="rect">
            <a:avLst/>
          </a:prstGeom>
          <a:ln>
            <a:solidFill>
              <a:schemeClr val="accent5"/>
            </a:solidFill>
          </a:ln>
        </p:spPr>
      </p:pic>
      <p:pic>
        <p:nvPicPr>
          <p:cNvPr id="1026" name="Picture 2">
            <a:extLst>
              <a:ext uri="{FF2B5EF4-FFF2-40B4-BE49-F238E27FC236}">
                <a16:creationId xmlns:a16="http://schemas.microsoft.com/office/drawing/2014/main" id="{DFC7CFCF-72A9-F613-9B94-B4B675200C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600477"/>
            <a:ext cx="4403558" cy="3453771"/>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Resign Reason Analysis for Employee Attrition Management Strategy</a:t>
            </a:r>
            <a:endParaRPr sz="1798" b="1">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78324" y="3653609"/>
            <a:ext cx="8555352" cy="692467"/>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US" sz="1500" b="1" dirty="0">
                <a:solidFill>
                  <a:schemeClr val="accent5"/>
                </a:solidFill>
              </a:rPr>
              <a:t>“Software Engineer (Front End dan Back End) </a:t>
            </a:r>
            <a:r>
              <a:rPr lang="en-US" sz="1500" b="1" dirty="0" err="1">
                <a:solidFill>
                  <a:schemeClr val="accent5"/>
                </a:solidFill>
              </a:rPr>
              <a:t>memiliki</a:t>
            </a:r>
            <a:r>
              <a:rPr lang="en-US" sz="1500" b="1" dirty="0">
                <a:solidFill>
                  <a:schemeClr val="accent5"/>
                </a:solidFill>
              </a:rPr>
              <a:t> </a:t>
            </a:r>
            <a:r>
              <a:rPr lang="en-US" sz="1500" b="1" dirty="0" err="1">
                <a:solidFill>
                  <a:schemeClr val="accent5"/>
                </a:solidFill>
              </a:rPr>
              <a:t>jumlah</a:t>
            </a:r>
            <a:r>
              <a:rPr lang="en-US" sz="1500" b="1" dirty="0">
                <a:solidFill>
                  <a:schemeClr val="accent5"/>
                </a:solidFill>
              </a:rPr>
              <a:t> resign </a:t>
            </a:r>
            <a:r>
              <a:rPr lang="en-US" sz="1500" b="1" dirty="0" err="1">
                <a:solidFill>
                  <a:schemeClr val="accent5"/>
                </a:solidFill>
              </a:rPr>
              <a:t>Terbanyak</a:t>
            </a:r>
            <a:r>
              <a:rPr lang="en-US" sz="1500" b="1" dirty="0">
                <a:solidFill>
                  <a:schemeClr val="accent5"/>
                </a:solidFill>
              </a:rPr>
              <a:t>, </a:t>
            </a:r>
            <a:r>
              <a:rPr lang="en-US" sz="1500" b="1" dirty="0" err="1">
                <a:solidFill>
                  <a:schemeClr val="accent5"/>
                </a:solidFill>
              </a:rPr>
              <a:t>akan</a:t>
            </a:r>
            <a:r>
              <a:rPr lang="en-US" sz="1500" b="1" dirty="0">
                <a:solidFill>
                  <a:schemeClr val="accent5"/>
                </a:solidFill>
              </a:rPr>
              <a:t> </a:t>
            </a:r>
            <a:r>
              <a:rPr lang="en-US" sz="1500" b="1" dirty="0" err="1">
                <a:solidFill>
                  <a:schemeClr val="accent5"/>
                </a:solidFill>
              </a:rPr>
              <a:t>tetapi</a:t>
            </a:r>
            <a:r>
              <a:rPr lang="en-US" sz="1500" b="1" dirty="0">
                <a:solidFill>
                  <a:schemeClr val="accent5"/>
                </a:solidFill>
              </a:rPr>
              <a:t> Data Analyst </a:t>
            </a:r>
            <a:r>
              <a:rPr lang="en-US" sz="1500" b="1" dirty="0" err="1">
                <a:solidFill>
                  <a:schemeClr val="accent5"/>
                </a:solidFill>
              </a:rPr>
              <a:t>memiliki</a:t>
            </a:r>
            <a:r>
              <a:rPr lang="en-US" sz="1500" b="1" dirty="0">
                <a:solidFill>
                  <a:schemeClr val="accent5"/>
                </a:solidFill>
              </a:rPr>
              <a:t> </a:t>
            </a:r>
            <a:r>
              <a:rPr lang="en-US" sz="1500" b="1" dirty="0" err="1">
                <a:solidFill>
                  <a:schemeClr val="accent5"/>
                </a:solidFill>
              </a:rPr>
              <a:t>persentase</a:t>
            </a:r>
            <a:r>
              <a:rPr lang="en-US" sz="1500" b="1" dirty="0">
                <a:solidFill>
                  <a:schemeClr val="accent5"/>
                </a:solidFill>
              </a:rPr>
              <a:t> </a:t>
            </a:r>
            <a:r>
              <a:rPr lang="en-US" sz="1500" b="1" dirty="0" err="1">
                <a:solidFill>
                  <a:schemeClr val="accent5"/>
                </a:solidFill>
              </a:rPr>
              <a:t>tidak</a:t>
            </a:r>
            <a:r>
              <a:rPr lang="en-US" sz="1500" b="1" dirty="0">
                <a:solidFill>
                  <a:schemeClr val="accent5"/>
                </a:solidFill>
              </a:rPr>
              <a:t> resign paling </a:t>
            </a:r>
            <a:r>
              <a:rPr lang="en-US" sz="1500" b="1" dirty="0" err="1">
                <a:solidFill>
                  <a:schemeClr val="accent5"/>
                </a:solidFill>
              </a:rPr>
              <a:t>kecil</a:t>
            </a:r>
            <a:r>
              <a:rPr lang="en-US" sz="1500" b="1" dirty="0">
                <a:solidFill>
                  <a:schemeClr val="accent5"/>
                </a:solidFill>
              </a:rPr>
              <a:t>”</a:t>
            </a:r>
            <a:endParaRPr sz="1500" b="1" dirty="0">
              <a:solidFill>
                <a:schemeClr val="accent5"/>
              </a:solidFill>
            </a:endParaRPr>
          </a:p>
        </p:txBody>
      </p:sp>
      <p:pic>
        <p:nvPicPr>
          <p:cNvPr id="6" name="Picture 5">
            <a:extLst>
              <a:ext uri="{FF2B5EF4-FFF2-40B4-BE49-F238E27FC236}">
                <a16:creationId xmlns:a16="http://schemas.microsoft.com/office/drawing/2014/main" id="{5559D987-A3EF-A5BA-D490-98DC7F45DCA8}"/>
              </a:ext>
            </a:extLst>
          </p:cNvPr>
          <p:cNvPicPr>
            <a:picLocks noChangeAspect="1"/>
          </p:cNvPicPr>
          <p:nvPr/>
        </p:nvPicPr>
        <p:blipFill>
          <a:blip r:embed="rId3"/>
          <a:stretch>
            <a:fillRect/>
          </a:stretch>
        </p:blipFill>
        <p:spPr>
          <a:xfrm>
            <a:off x="45883" y="691706"/>
            <a:ext cx="4538704" cy="2642250"/>
          </a:xfrm>
          <a:prstGeom prst="rect">
            <a:avLst/>
          </a:prstGeom>
          <a:ln>
            <a:solidFill>
              <a:schemeClr val="accent5"/>
            </a:solidFill>
          </a:ln>
        </p:spPr>
      </p:pic>
      <p:pic>
        <p:nvPicPr>
          <p:cNvPr id="1026" name="Picture 2">
            <a:extLst>
              <a:ext uri="{FF2B5EF4-FFF2-40B4-BE49-F238E27FC236}">
                <a16:creationId xmlns:a16="http://schemas.microsoft.com/office/drawing/2014/main" id="{EB625968-39C3-357F-2220-C616C2FF59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4120" y="608700"/>
            <a:ext cx="4463997" cy="2845576"/>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Resign Reason Analysis for Employee Attrition Management Strategy</a:t>
            </a:r>
            <a:endParaRPr sz="1798" b="1">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294324" y="508425"/>
            <a:ext cx="8555352" cy="523201"/>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1500" b="1" dirty="0">
                <a:solidFill>
                  <a:schemeClr val="tx1"/>
                </a:solidFill>
              </a:rPr>
              <a:t>“Data </a:t>
            </a:r>
            <a:r>
              <a:rPr lang="en-US" sz="1500" b="1" dirty="0" err="1">
                <a:solidFill>
                  <a:schemeClr val="tx1"/>
                </a:solidFill>
              </a:rPr>
              <a:t>Karyawan</a:t>
            </a:r>
            <a:r>
              <a:rPr lang="en-US" sz="1500" b="1" dirty="0">
                <a:solidFill>
                  <a:schemeClr val="tx1"/>
                </a:solidFill>
              </a:rPr>
              <a:t> Resign Section Data Analyst”</a:t>
            </a:r>
            <a:endParaRPr sz="1500" b="1" dirty="0">
              <a:solidFill>
                <a:schemeClr val="tx1"/>
              </a:solidFill>
            </a:endParaRPr>
          </a:p>
        </p:txBody>
      </p:sp>
      <p:pic>
        <p:nvPicPr>
          <p:cNvPr id="5" name="Picture 4">
            <a:extLst>
              <a:ext uri="{FF2B5EF4-FFF2-40B4-BE49-F238E27FC236}">
                <a16:creationId xmlns:a16="http://schemas.microsoft.com/office/drawing/2014/main" id="{1DEFBFB1-8208-284A-56D2-48929046D703}"/>
              </a:ext>
            </a:extLst>
          </p:cNvPr>
          <p:cNvPicPr>
            <a:picLocks noChangeAspect="1"/>
          </p:cNvPicPr>
          <p:nvPr/>
        </p:nvPicPr>
        <p:blipFill>
          <a:blip r:embed="rId3"/>
          <a:stretch>
            <a:fillRect/>
          </a:stretch>
        </p:blipFill>
        <p:spPr>
          <a:xfrm>
            <a:off x="1004416" y="894224"/>
            <a:ext cx="7303168" cy="2896788"/>
          </a:xfrm>
          <a:prstGeom prst="rect">
            <a:avLst/>
          </a:prstGeom>
          <a:ln>
            <a:solidFill>
              <a:schemeClr val="accent5"/>
            </a:solidFill>
          </a:ln>
        </p:spPr>
      </p:pic>
      <p:sp>
        <p:nvSpPr>
          <p:cNvPr id="7" name="Google Shape;55;p13">
            <a:extLst>
              <a:ext uri="{FF2B5EF4-FFF2-40B4-BE49-F238E27FC236}">
                <a16:creationId xmlns:a16="http://schemas.microsoft.com/office/drawing/2014/main" id="{C67D0FE7-57E2-2789-5D3E-1A6754036E96}"/>
              </a:ext>
            </a:extLst>
          </p:cNvPr>
          <p:cNvSpPr txBox="1">
            <a:spLocks/>
          </p:cNvSpPr>
          <p:nvPr/>
        </p:nvSpPr>
        <p:spPr>
          <a:xfrm>
            <a:off x="378324" y="3899279"/>
            <a:ext cx="8555352" cy="555064"/>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buFont typeface="Arial"/>
              <a:buNone/>
            </a:pPr>
            <a:r>
              <a:rPr lang="en-US" sz="1500" b="1" dirty="0">
                <a:solidFill>
                  <a:schemeClr val="accent5"/>
                </a:solidFill>
              </a:rPr>
              <a:t>“Banyak </a:t>
            </a:r>
            <a:r>
              <a:rPr lang="en-US" sz="1500" b="1" dirty="0" err="1">
                <a:solidFill>
                  <a:schemeClr val="accent5"/>
                </a:solidFill>
              </a:rPr>
              <a:t>pegawai</a:t>
            </a:r>
            <a:r>
              <a:rPr lang="en-US" sz="1500" b="1" dirty="0">
                <a:solidFill>
                  <a:schemeClr val="accent5"/>
                </a:solidFill>
              </a:rPr>
              <a:t> Data Analyst </a:t>
            </a:r>
            <a:r>
              <a:rPr lang="en-US" sz="1500" b="1" dirty="0" err="1">
                <a:solidFill>
                  <a:schemeClr val="accent5"/>
                </a:solidFill>
              </a:rPr>
              <a:t>dengan</a:t>
            </a:r>
            <a:r>
              <a:rPr lang="en-US" sz="1500" b="1" dirty="0">
                <a:solidFill>
                  <a:schemeClr val="accent5"/>
                </a:solidFill>
              </a:rPr>
              <a:t> </a:t>
            </a:r>
            <a:r>
              <a:rPr lang="en-US" sz="1500" b="1" dirty="0" err="1">
                <a:solidFill>
                  <a:schemeClr val="accent5"/>
                </a:solidFill>
              </a:rPr>
              <a:t>performa</a:t>
            </a:r>
            <a:r>
              <a:rPr lang="en-US" sz="1500" b="1" dirty="0">
                <a:solidFill>
                  <a:schemeClr val="accent5"/>
                </a:solidFill>
              </a:rPr>
              <a:t> sangat </a:t>
            </a:r>
            <a:r>
              <a:rPr lang="en-US" sz="1500" b="1" dirty="0" err="1">
                <a:solidFill>
                  <a:schemeClr val="accent5"/>
                </a:solidFill>
              </a:rPr>
              <a:t>baik</a:t>
            </a:r>
            <a:r>
              <a:rPr lang="en-US" sz="1500" b="1" dirty="0">
                <a:solidFill>
                  <a:schemeClr val="accent5"/>
                </a:solidFill>
              </a:rPr>
              <a:t> yang resign </a:t>
            </a:r>
            <a:r>
              <a:rPr lang="en-US" sz="1500" b="1" dirty="0" err="1">
                <a:solidFill>
                  <a:schemeClr val="accent5"/>
                </a:solidFill>
              </a:rPr>
              <a:t>akibat</a:t>
            </a:r>
            <a:r>
              <a:rPr lang="en-US" sz="1500" b="1" dirty="0">
                <a:solidFill>
                  <a:schemeClr val="accent5"/>
                </a:solidFill>
              </a:rPr>
              <a:t> culture yang toxic”</a:t>
            </a:r>
          </a:p>
        </p:txBody>
      </p:sp>
    </p:spTree>
    <p:extLst>
      <p:ext uri="{BB962C8B-B14F-4D97-AF65-F5344CB8AC3E}">
        <p14:creationId xmlns:p14="http://schemas.microsoft.com/office/powerpoint/2010/main" val="680777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Resign Reason Analysis for Employee Attrition Management Strategy</a:t>
            </a:r>
            <a:endParaRPr sz="1798" b="1">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294324" y="508425"/>
            <a:ext cx="8555352" cy="523201"/>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1500" b="1" dirty="0">
                <a:solidFill>
                  <a:schemeClr val="tx1"/>
                </a:solidFill>
              </a:rPr>
              <a:t>“Data </a:t>
            </a:r>
            <a:r>
              <a:rPr lang="en-US" sz="1500" b="1" dirty="0" err="1">
                <a:solidFill>
                  <a:schemeClr val="tx1"/>
                </a:solidFill>
              </a:rPr>
              <a:t>Keseluruhan</a:t>
            </a:r>
            <a:r>
              <a:rPr lang="en-US" sz="1500" b="1" dirty="0">
                <a:solidFill>
                  <a:schemeClr val="tx1"/>
                </a:solidFill>
              </a:rPr>
              <a:t> </a:t>
            </a:r>
            <a:r>
              <a:rPr lang="en-US" sz="1500" b="1" dirty="0" err="1">
                <a:solidFill>
                  <a:schemeClr val="tx1"/>
                </a:solidFill>
              </a:rPr>
              <a:t>Karyawan</a:t>
            </a:r>
            <a:r>
              <a:rPr lang="en-US" sz="1500" b="1" dirty="0">
                <a:solidFill>
                  <a:schemeClr val="tx1"/>
                </a:solidFill>
              </a:rPr>
              <a:t> Resign di Perusahaan”</a:t>
            </a:r>
            <a:endParaRPr sz="1500" b="1" dirty="0">
              <a:solidFill>
                <a:schemeClr val="tx1"/>
              </a:solidFill>
            </a:endParaRPr>
          </a:p>
        </p:txBody>
      </p:sp>
      <p:sp>
        <p:nvSpPr>
          <p:cNvPr id="7" name="Google Shape;55;p13">
            <a:extLst>
              <a:ext uri="{FF2B5EF4-FFF2-40B4-BE49-F238E27FC236}">
                <a16:creationId xmlns:a16="http://schemas.microsoft.com/office/drawing/2014/main" id="{C67D0FE7-57E2-2789-5D3E-1A6754036E96}"/>
              </a:ext>
            </a:extLst>
          </p:cNvPr>
          <p:cNvSpPr txBox="1">
            <a:spLocks/>
          </p:cNvSpPr>
          <p:nvPr/>
        </p:nvSpPr>
        <p:spPr>
          <a:xfrm>
            <a:off x="6557852" y="1481335"/>
            <a:ext cx="2519687" cy="2744503"/>
          </a:xfrm>
          <a:prstGeom prst="rect">
            <a:avLst/>
          </a:prstGeom>
          <a:noFill/>
          <a:ln>
            <a:solidFill>
              <a:schemeClr val="accent5"/>
            </a:solid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buFont typeface="Arial"/>
              <a:buNone/>
            </a:pPr>
            <a:endParaRPr lang="en-US" sz="1500" b="1" dirty="0">
              <a:solidFill>
                <a:schemeClr val="accent5"/>
              </a:solidFill>
            </a:endParaRPr>
          </a:p>
          <a:p>
            <a:pPr marL="0" indent="0" algn="ctr">
              <a:buFont typeface="Arial"/>
              <a:buNone/>
            </a:pPr>
            <a:r>
              <a:rPr lang="en-US" sz="1400" b="1" dirty="0">
                <a:solidFill>
                  <a:schemeClr val="accent5"/>
                </a:solidFill>
              </a:rPr>
              <a:t>“Banyak </a:t>
            </a:r>
            <a:r>
              <a:rPr lang="en-US" sz="1400" b="1" dirty="0" err="1">
                <a:solidFill>
                  <a:schemeClr val="accent5"/>
                </a:solidFill>
              </a:rPr>
              <a:t>karyawan</a:t>
            </a:r>
            <a:r>
              <a:rPr lang="en-US" sz="1400" b="1" dirty="0">
                <a:solidFill>
                  <a:schemeClr val="accent5"/>
                </a:solidFill>
              </a:rPr>
              <a:t> </a:t>
            </a:r>
            <a:r>
              <a:rPr lang="en-US" sz="1400" b="1" dirty="0" err="1">
                <a:solidFill>
                  <a:schemeClr val="accent5"/>
                </a:solidFill>
              </a:rPr>
              <a:t>freshgraduated</a:t>
            </a:r>
            <a:r>
              <a:rPr lang="en-US" sz="1400" b="1" dirty="0">
                <a:solidFill>
                  <a:schemeClr val="accent5"/>
                </a:solidFill>
              </a:rPr>
              <a:t> yang </a:t>
            </a:r>
            <a:r>
              <a:rPr lang="en-US" sz="1400" b="1" dirty="0" err="1">
                <a:solidFill>
                  <a:schemeClr val="accent5"/>
                </a:solidFill>
              </a:rPr>
              <a:t>ingin</a:t>
            </a:r>
            <a:r>
              <a:rPr lang="en-US" sz="1400" b="1" dirty="0">
                <a:solidFill>
                  <a:schemeClr val="accent5"/>
                </a:solidFill>
              </a:rPr>
              <a:t> resign </a:t>
            </a:r>
            <a:r>
              <a:rPr lang="en-US" sz="1400" b="1" dirty="0" err="1">
                <a:solidFill>
                  <a:schemeClr val="accent5"/>
                </a:solidFill>
              </a:rPr>
              <a:t>karena</a:t>
            </a:r>
            <a:r>
              <a:rPr lang="en-US" sz="1400" b="1" dirty="0">
                <a:solidFill>
                  <a:schemeClr val="accent5"/>
                </a:solidFill>
              </a:rPr>
              <a:t> </a:t>
            </a:r>
            <a:r>
              <a:rPr lang="en-US" sz="1400" b="1" dirty="0" err="1">
                <a:solidFill>
                  <a:schemeClr val="accent5"/>
                </a:solidFill>
              </a:rPr>
              <a:t>berkeinginan</a:t>
            </a:r>
            <a:r>
              <a:rPr lang="en-US" sz="1400" b="1" dirty="0">
                <a:solidFill>
                  <a:schemeClr val="accent5"/>
                </a:solidFill>
              </a:rPr>
              <a:t> switching career”</a:t>
            </a:r>
          </a:p>
          <a:p>
            <a:pPr marL="0" indent="0" algn="ctr">
              <a:buFont typeface="Arial"/>
              <a:buNone/>
            </a:pPr>
            <a:endParaRPr lang="en-US" sz="1400" b="1" dirty="0">
              <a:solidFill>
                <a:schemeClr val="accent5"/>
              </a:solidFill>
            </a:endParaRPr>
          </a:p>
          <a:p>
            <a:pPr marL="0" indent="0" algn="ctr">
              <a:buFont typeface="Arial"/>
              <a:buNone/>
            </a:pPr>
            <a:r>
              <a:rPr lang="en-US" sz="1400" b="1" dirty="0">
                <a:solidFill>
                  <a:schemeClr val="accent5"/>
                </a:solidFill>
              </a:rPr>
              <a:t>“Jam </a:t>
            </a:r>
            <a:r>
              <a:rPr lang="en-US" sz="1400" b="1" dirty="0" err="1">
                <a:solidFill>
                  <a:schemeClr val="accent5"/>
                </a:solidFill>
              </a:rPr>
              <a:t>kerja</a:t>
            </a:r>
            <a:r>
              <a:rPr lang="en-US" sz="1400" b="1" dirty="0">
                <a:solidFill>
                  <a:schemeClr val="accent5"/>
                </a:solidFill>
              </a:rPr>
              <a:t> </a:t>
            </a:r>
            <a:r>
              <a:rPr lang="en-US" sz="1400" b="1" dirty="0" err="1">
                <a:solidFill>
                  <a:schemeClr val="accent5"/>
                </a:solidFill>
              </a:rPr>
              <a:t>merupakan</a:t>
            </a:r>
            <a:r>
              <a:rPr lang="en-US" sz="1400" b="1" dirty="0">
                <a:solidFill>
                  <a:schemeClr val="accent5"/>
                </a:solidFill>
              </a:rPr>
              <a:t> </a:t>
            </a:r>
            <a:r>
              <a:rPr lang="en-US" sz="1400" b="1" dirty="0" err="1">
                <a:solidFill>
                  <a:schemeClr val="accent5"/>
                </a:solidFill>
              </a:rPr>
              <a:t>alasan</a:t>
            </a:r>
            <a:r>
              <a:rPr lang="en-US" sz="1400" b="1" dirty="0">
                <a:solidFill>
                  <a:schemeClr val="accent5"/>
                </a:solidFill>
              </a:rPr>
              <a:t> </a:t>
            </a:r>
            <a:r>
              <a:rPr lang="en-US" sz="1400" b="1" dirty="0" err="1">
                <a:solidFill>
                  <a:schemeClr val="accent5"/>
                </a:solidFill>
              </a:rPr>
              <a:t>terbesar</a:t>
            </a:r>
            <a:r>
              <a:rPr lang="en-US" sz="1400" b="1" dirty="0">
                <a:solidFill>
                  <a:schemeClr val="accent5"/>
                </a:solidFill>
              </a:rPr>
              <a:t> </a:t>
            </a:r>
            <a:r>
              <a:rPr lang="en-US" sz="1400" b="1" dirty="0" err="1">
                <a:solidFill>
                  <a:schemeClr val="accent5"/>
                </a:solidFill>
              </a:rPr>
              <a:t>karyawan</a:t>
            </a:r>
            <a:r>
              <a:rPr lang="en-US" sz="1400" b="1" dirty="0">
                <a:solidFill>
                  <a:schemeClr val="accent5"/>
                </a:solidFill>
              </a:rPr>
              <a:t> resign”</a:t>
            </a:r>
          </a:p>
        </p:txBody>
      </p:sp>
      <p:pic>
        <p:nvPicPr>
          <p:cNvPr id="2050" name="Picture 2">
            <a:extLst>
              <a:ext uri="{FF2B5EF4-FFF2-40B4-BE49-F238E27FC236}">
                <a16:creationId xmlns:a16="http://schemas.microsoft.com/office/drawing/2014/main" id="{E5B8CA82-9E84-90A8-1A21-BD0879FA0A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 r="66505" b="18795"/>
          <a:stretch/>
        </p:blipFill>
        <p:spPr bwMode="auto">
          <a:xfrm>
            <a:off x="3438530" y="1367254"/>
            <a:ext cx="3079176" cy="2954528"/>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BF279863-5759-46EE-C139-B648AC16CE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692"/>
          <a:stretch/>
        </p:blipFill>
        <p:spPr bwMode="auto">
          <a:xfrm>
            <a:off x="104039" y="1032026"/>
            <a:ext cx="3252936" cy="3874303"/>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789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dirty="0">
                <a:solidFill>
                  <a:schemeClr val="dk1"/>
                </a:solidFill>
                <a:latin typeface="Dosis"/>
                <a:ea typeface="Dosis"/>
                <a:cs typeface="Dosis"/>
                <a:sym typeface="Dosis"/>
              </a:rPr>
              <a:t>“Sumber daya manusia (SDM) adalah aset utama yang perlu dikelola dengan baik oleh perusahaan agar tujuan bisnis dapat tercapai dengan efektif dan efisien. Pada kesempatan kali ini, kita akan menghadapi sebuah permasalahan tentang sumber daya manusia yang ada di perusahaan. Fokus kita adalah untuk mengetahui bagaimana cara menjaga karyawan agar tetap bertahan di perusahaan yang ada saat ini yang dapat mengakibatkan bengkaknya biaya untuk rekrutmen karyawan serta pelatihan untuk mereka yang baru masuk. Dengan mengetahui faktor utama yang menyebabkan karyawan tidak merasa nyaman, perusahaan dapat segera menanggulanginya dengan membuat program-program yang relevan dengan permasalahan karyawan. “</a:t>
            </a:r>
            <a:endParaRPr dirty="0">
              <a:solidFill>
                <a:schemeClr val="dk1"/>
              </a:solidFill>
              <a:latin typeface="Dosis"/>
              <a:ea typeface="Dosis"/>
              <a:cs typeface="Dosis"/>
              <a:sym typeface="Dosis"/>
            </a:endParaRPr>
          </a:p>
          <a:p>
            <a:pPr marL="0" lvl="0" indent="0" algn="just" rtl="0">
              <a:spcBef>
                <a:spcPts val="1200"/>
              </a:spcBef>
              <a:spcAft>
                <a:spcPts val="1200"/>
              </a:spcAft>
              <a:buNone/>
            </a:pPr>
            <a:endParaRPr dirty="0">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pic>
        <p:nvPicPr>
          <p:cNvPr id="6" name="Picture 5">
            <a:extLst>
              <a:ext uri="{FF2B5EF4-FFF2-40B4-BE49-F238E27FC236}">
                <a16:creationId xmlns:a16="http://schemas.microsoft.com/office/drawing/2014/main" id="{DCF3CF7E-342A-DA56-18BE-85D882F09783}"/>
              </a:ext>
            </a:extLst>
          </p:cNvPr>
          <p:cNvPicPr>
            <a:picLocks noChangeAspect="1"/>
          </p:cNvPicPr>
          <p:nvPr/>
        </p:nvPicPr>
        <p:blipFill>
          <a:blip r:embed="rId3"/>
          <a:stretch>
            <a:fillRect/>
          </a:stretch>
        </p:blipFill>
        <p:spPr>
          <a:xfrm>
            <a:off x="0" y="614496"/>
            <a:ext cx="2076740" cy="1676634"/>
          </a:xfrm>
          <a:prstGeom prst="rect">
            <a:avLst/>
          </a:prstGeom>
        </p:spPr>
      </p:pic>
      <p:pic>
        <p:nvPicPr>
          <p:cNvPr id="8" name="Picture 7">
            <a:extLst>
              <a:ext uri="{FF2B5EF4-FFF2-40B4-BE49-F238E27FC236}">
                <a16:creationId xmlns:a16="http://schemas.microsoft.com/office/drawing/2014/main" id="{F72CA715-6318-3800-FC8F-29E3A9786AF9}"/>
              </a:ext>
            </a:extLst>
          </p:cNvPr>
          <p:cNvPicPr>
            <a:picLocks noChangeAspect="1"/>
          </p:cNvPicPr>
          <p:nvPr/>
        </p:nvPicPr>
        <p:blipFill>
          <a:blip r:embed="rId4"/>
          <a:stretch>
            <a:fillRect/>
          </a:stretch>
        </p:blipFill>
        <p:spPr>
          <a:xfrm>
            <a:off x="2076740" y="614496"/>
            <a:ext cx="2191056" cy="1648055"/>
          </a:xfrm>
          <a:prstGeom prst="rect">
            <a:avLst/>
          </a:prstGeom>
        </p:spPr>
      </p:pic>
      <p:pic>
        <p:nvPicPr>
          <p:cNvPr id="10" name="Picture 9">
            <a:extLst>
              <a:ext uri="{FF2B5EF4-FFF2-40B4-BE49-F238E27FC236}">
                <a16:creationId xmlns:a16="http://schemas.microsoft.com/office/drawing/2014/main" id="{6E2A0AB3-BA7F-B742-3CDA-24CA4E3304D4}"/>
              </a:ext>
            </a:extLst>
          </p:cNvPr>
          <p:cNvPicPr>
            <a:picLocks noChangeAspect="1"/>
          </p:cNvPicPr>
          <p:nvPr/>
        </p:nvPicPr>
        <p:blipFill>
          <a:blip r:embed="rId5"/>
          <a:stretch>
            <a:fillRect/>
          </a:stretch>
        </p:blipFill>
        <p:spPr>
          <a:xfrm>
            <a:off x="4267796" y="583411"/>
            <a:ext cx="2305372" cy="1686160"/>
          </a:xfrm>
          <a:prstGeom prst="rect">
            <a:avLst/>
          </a:prstGeom>
        </p:spPr>
      </p:pic>
      <p:pic>
        <p:nvPicPr>
          <p:cNvPr id="12" name="Picture 11">
            <a:extLst>
              <a:ext uri="{FF2B5EF4-FFF2-40B4-BE49-F238E27FC236}">
                <a16:creationId xmlns:a16="http://schemas.microsoft.com/office/drawing/2014/main" id="{DD6BE619-D2F3-65F2-F8CF-57E87B28D867}"/>
              </a:ext>
            </a:extLst>
          </p:cNvPr>
          <p:cNvPicPr>
            <a:picLocks noChangeAspect="1"/>
          </p:cNvPicPr>
          <p:nvPr/>
        </p:nvPicPr>
        <p:blipFill>
          <a:blip r:embed="rId6"/>
          <a:stretch>
            <a:fillRect/>
          </a:stretch>
        </p:blipFill>
        <p:spPr>
          <a:xfrm>
            <a:off x="6684141" y="590432"/>
            <a:ext cx="2200582" cy="1609950"/>
          </a:xfrm>
          <a:prstGeom prst="rect">
            <a:avLst/>
          </a:prstGeom>
        </p:spPr>
      </p:pic>
      <p:pic>
        <p:nvPicPr>
          <p:cNvPr id="14" name="Picture 13">
            <a:extLst>
              <a:ext uri="{FF2B5EF4-FFF2-40B4-BE49-F238E27FC236}">
                <a16:creationId xmlns:a16="http://schemas.microsoft.com/office/drawing/2014/main" id="{1B195172-ABCF-A92D-6BA5-88433462090F}"/>
              </a:ext>
            </a:extLst>
          </p:cNvPr>
          <p:cNvPicPr>
            <a:picLocks noChangeAspect="1"/>
          </p:cNvPicPr>
          <p:nvPr/>
        </p:nvPicPr>
        <p:blipFill>
          <a:blip r:embed="rId7"/>
          <a:stretch>
            <a:fillRect/>
          </a:stretch>
        </p:blipFill>
        <p:spPr>
          <a:xfrm>
            <a:off x="11811" y="2411901"/>
            <a:ext cx="1876687" cy="1667108"/>
          </a:xfrm>
          <a:prstGeom prst="rect">
            <a:avLst/>
          </a:prstGeom>
        </p:spPr>
      </p:pic>
      <p:pic>
        <p:nvPicPr>
          <p:cNvPr id="16" name="Picture 15">
            <a:extLst>
              <a:ext uri="{FF2B5EF4-FFF2-40B4-BE49-F238E27FC236}">
                <a16:creationId xmlns:a16="http://schemas.microsoft.com/office/drawing/2014/main" id="{020B806A-30E1-59A7-A172-16F8C97B4B81}"/>
              </a:ext>
            </a:extLst>
          </p:cNvPr>
          <p:cNvPicPr>
            <a:picLocks noChangeAspect="1"/>
          </p:cNvPicPr>
          <p:nvPr/>
        </p:nvPicPr>
        <p:blipFill>
          <a:blip r:embed="rId8"/>
          <a:stretch>
            <a:fillRect/>
          </a:stretch>
        </p:blipFill>
        <p:spPr>
          <a:xfrm>
            <a:off x="2076740" y="2411901"/>
            <a:ext cx="1971950" cy="1676634"/>
          </a:xfrm>
          <a:prstGeom prst="rect">
            <a:avLst/>
          </a:prstGeom>
        </p:spPr>
      </p:pic>
      <p:pic>
        <p:nvPicPr>
          <p:cNvPr id="18" name="Picture 17">
            <a:extLst>
              <a:ext uri="{FF2B5EF4-FFF2-40B4-BE49-F238E27FC236}">
                <a16:creationId xmlns:a16="http://schemas.microsoft.com/office/drawing/2014/main" id="{0D8BF796-7BB5-8F39-4443-945855A2608E}"/>
              </a:ext>
            </a:extLst>
          </p:cNvPr>
          <p:cNvPicPr>
            <a:picLocks noChangeAspect="1"/>
          </p:cNvPicPr>
          <p:nvPr/>
        </p:nvPicPr>
        <p:blipFill>
          <a:blip r:embed="rId9"/>
          <a:stretch>
            <a:fillRect/>
          </a:stretch>
        </p:blipFill>
        <p:spPr>
          <a:xfrm>
            <a:off x="4267796" y="2390342"/>
            <a:ext cx="2124371" cy="1619476"/>
          </a:xfrm>
          <a:prstGeom prst="rect">
            <a:avLst/>
          </a:prstGeom>
        </p:spPr>
      </p:pic>
      <p:sp>
        <p:nvSpPr>
          <p:cNvPr id="19" name="Google Shape;115;p27">
            <a:extLst>
              <a:ext uri="{FF2B5EF4-FFF2-40B4-BE49-F238E27FC236}">
                <a16:creationId xmlns:a16="http://schemas.microsoft.com/office/drawing/2014/main" id="{AAEB492D-B9C5-EBBA-29D6-7F5F317B88D7}"/>
              </a:ext>
            </a:extLst>
          </p:cNvPr>
          <p:cNvSpPr txBox="1"/>
          <p:nvPr/>
        </p:nvSpPr>
        <p:spPr>
          <a:xfrm>
            <a:off x="6468673" y="2448882"/>
            <a:ext cx="2631517" cy="1477297"/>
          </a:xfrm>
          <a:prstGeom prst="rect">
            <a:avLst/>
          </a:prstGeom>
          <a:noFill/>
          <a:ln>
            <a:solidFill>
              <a:schemeClr val="accent5"/>
            </a:solid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US" dirty="0">
                <a:solidFill>
                  <a:srgbClr val="000000"/>
                </a:solidFill>
              </a:rPr>
              <a:t>Model Decision Tree </a:t>
            </a:r>
            <a:r>
              <a:rPr lang="en-US" dirty="0" err="1">
                <a:solidFill>
                  <a:srgbClr val="000000"/>
                </a:solidFill>
              </a:rPr>
              <a:t>akan</a:t>
            </a:r>
            <a:r>
              <a:rPr lang="en-US" dirty="0">
                <a:solidFill>
                  <a:srgbClr val="000000"/>
                </a:solidFill>
              </a:rPr>
              <a:t> </a:t>
            </a:r>
            <a:r>
              <a:rPr lang="en-US" dirty="0" err="1">
                <a:solidFill>
                  <a:srgbClr val="000000"/>
                </a:solidFill>
              </a:rPr>
              <a:t>dipilih</a:t>
            </a:r>
            <a:r>
              <a:rPr lang="en-US" dirty="0">
                <a:solidFill>
                  <a:srgbClr val="000000"/>
                </a:solidFill>
              </a:rPr>
              <a:t> </a:t>
            </a:r>
            <a:r>
              <a:rPr lang="en-US" dirty="0" err="1">
                <a:solidFill>
                  <a:srgbClr val="000000"/>
                </a:solidFill>
              </a:rPr>
              <a:t>karena</a:t>
            </a:r>
            <a:r>
              <a:rPr lang="en-US" dirty="0">
                <a:solidFill>
                  <a:srgbClr val="000000"/>
                </a:solidFill>
              </a:rPr>
              <a:t> </a:t>
            </a:r>
            <a:r>
              <a:rPr lang="en-US" dirty="0" err="1">
                <a:solidFill>
                  <a:srgbClr val="000000"/>
                </a:solidFill>
              </a:rPr>
              <a:t>memiliki</a:t>
            </a:r>
            <a:r>
              <a:rPr lang="en-US" dirty="0">
                <a:solidFill>
                  <a:srgbClr val="000000"/>
                </a:solidFill>
              </a:rPr>
              <a:t> </a:t>
            </a:r>
            <a:r>
              <a:rPr lang="en-US" dirty="0" err="1">
                <a:solidFill>
                  <a:srgbClr val="000000"/>
                </a:solidFill>
              </a:rPr>
              <a:t>akurasi</a:t>
            </a:r>
            <a:r>
              <a:rPr lang="en-US" dirty="0">
                <a:solidFill>
                  <a:srgbClr val="000000"/>
                </a:solidFill>
              </a:rPr>
              <a:t> paling </a:t>
            </a:r>
            <a:r>
              <a:rPr lang="en-US" dirty="0" err="1">
                <a:solidFill>
                  <a:srgbClr val="000000"/>
                </a:solidFill>
              </a:rPr>
              <a:t>baik</a:t>
            </a:r>
            <a:r>
              <a:rPr lang="en-US" dirty="0">
                <a:solidFill>
                  <a:srgbClr val="000000"/>
                </a:solidFill>
              </a:rPr>
              <a:t> </a:t>
            </a:r>
            <a:r>
              <a:rPr lang="en-US" dirty="0" err="1">
                <a:solidFill>
                  <a:srgbClr val="000000"/>
                </a:solidFill>
              </a:rPr>
              <a:t>dibanding</a:t>
            </a:r>
            <a:r>
              <a:rPr lang="en-US" dirty="0">
                <a:solidFill>
                  <a:srgbClr val="000000"/>
                </a:solidFill>
              </a:rPr>
              <a:t> </a:t>
            </a:r>
            <a:r>
              <a:rPr lang="en-US" dirty="0" err="1">
                <a:solidFill>
                  <a:srgbClr val="000000"/>
                </a:solidFill>
              </a:rPr>
              <a:t>seluruh</a:t>
            </a:r>
            <a:r>
              <a:rPr lang="en-US" dirty="0">
                <a:solidFill>
                  <a:srgbClr val="000000"/>
                </a:solidFill>
              </a:rPr>
              <a:t> </a:t>
            </a:r>
            <a:r>
              <a:rPr lang="en-US" dirty="0" err="1">
                <a:solidFill>
                  <a:srgbClr val="000000"/>
                </a:solidFill>
              </a:rPr>
              <a:t>model,disini</a:t>
            </a:r>
            <a:r>
              <a:rPr lang="en-US" dirty="0">
                <a:solidFill>
                  <a:srgbClr val="000000"/>
                </a:solidFill>
              </a:rPr>
              <a:t> </a:t>
            </a:r>
            <a:r>
              <a:rPr lang="en-US" dirty="0" err="1">
                <a:solidFill>
                  <a:srgbClr val="000000"/>
                </a:solidFill>
              </a:rPr>
              <a:t>nilai</a:t>
            </a:r>
            <a:r>
              <a:rPr lang="en-US" dirty="0">
                <a:solidFill>
                  <a:srgbClr val="000000"/>
                </a:solidFill>
              </a:rPr>
              <a:t> </a:t>
            </a:r>
            <a:r>
              <a:rPr lang="en-US" dirty="0" err="1">
                <a:solidFill>
                  <a:srgbClr val="000000"/>
                </a:solidFill>
              </a:rPr>
              <a:t>akurasi</a:t>
            </a:r>
            <a:r>
              <a:rPr lang="en-US" dirty="0">
                <a:solidFill>
                  <a:srgbClr val="000000"/>
                </a:solidFill>
              </a:rPr>
              <a:t> </a:t>
            </a:r>
            <a:r>
              <a:rPr lang="en-US" dirty="0" err="1">
                <a:solidFill>
                  <a:srgbClr val="000000"/>
                </a:solidFill>
              </a:rPr>
              <a:t>dipilih</a:t>
            </a:r>
            <a:r>
              <a:rPr lang="en-US" dirty="0">
                <a:solidFill>
                  <a:srgbClr val="000000"/>
                </a:solidFill>
              </a:rPr>
              <a:t> </a:t>
            </a:r>
            <a:r>
              <a:rPr lang="en-US" dirty="0" err="1">
                <a:solidFill>
                  <a:srgbClr val="000000"/>
                </a:solidFill>
              </a:rPr>
              <a:t>karena</a:t>
            </a:r>
            <a:r>
              <a:rPr lang="en-US" dirty="0">
                <a:solidFill>
                  <a:srgbClr val="000000"/>
                </a:solidFill>
              </a:rPr>
              <a:t> </a:t>
            </a:r>
            <a:r>
              <a:rPr lang="en-US" dirty="0" err="1">
                <a:solidFill>
                  <a:srgbClr val="000000"/>
                </a:solidFill>
              </a:rPr>
              <a:t>seluruh</a:t>
            </a:r>
            <a:r>
              <a:rPr lang="en-US" dirty="0">
                <a:solidFill>
                  <a:srgbClr val="000000"/>
                </a:solidFill>
              </a:rPr>
              <a:t> matrix </a:t>
            </a:r>
            <a:r>
              <a:rPr lang="en-US" dirty="0" err="1">
                <a:solidFill>
                  <a:srgbClr val="000000"/>
                </a:solidFill>
              </a:rPr>
              <a:t>dianggap</a:t>
            </a:r>
            <a:r>
              <a:rPr lang="en-US" dirty="0">
                <a:solidFill>
                  <a:srgbClr val="000000"/>
                </a:solidFill>
              </a:rPr>
              <a:t> </a:t>
            </a:r>
            <a:r>
              <a:rPr lang="en-US" dirty="0" err="1">
                <a:solidFill>
                  <a:srgbClr val="000000"/>
                </a:solidFill>
              </a:rPr>
              <a:t>penting</a:t>
            </a:r>
            <a:endParaRPr dirty="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sp>
        <p:nvSpPr>
          <p:cNvPr id="19" name="Google Shape;115;p27">
            <a:extLst>
              <a:ext uri="{FF2B5EF4-FFF2-40B4-BE49-F238E27FC236}">
                <a16:creationId xmlns:a16="http://schemas.microsoft.com/office/drawing/2014/main" id="{AAEB492D-B9C5-EBBA-29D6-7F5F317B88D7}"/>
              </a:ext>
            </a:extLst>
          </p:cNvPr>
          <p:cNvSpPr txBox="1"/>
          <p:nvPr/>
        </p:nvSpPr>
        <p:spPr>
          <a:xfrm>
            <a:off x="5012852" y="1833101"/>
            <a:ext cx="2631517" cy="1046410"/>
          </a:xfrm>
          <a:prstGeom prst="rect">
            <a:avLst/>
          </a:prstGeom>
          <a:noFill/>
          <a:ln>
            <a:solidFill>
              <a:schemeClr val="accent5"/>
            </a:solid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US" dirty="0">
                <a:solidFill>
                  <a:srgbClr val="000000"/>
                </a:solidFill>
              </a:rPr>
              <a:t>Karena </a:t>
            </a:r>
            <a:r>
              <a:rPr lang="en-US" dirty="0" err="1">
                <a:solidFill>
                  <a:srgbClr val="000000"/>
                </a:solidFill>
              </a:rPr>
              <a:t>masih</a:t>
            </a:r>
            <a:r>
              <a:rPr lang="en-US" dirty="0">
                <a:solidFill>
                  <a:srgbClr val="000000"/>
                </a:solidFill>
              </a:rPr>
              <a:t> </a:t>
            </a:r>
            <a:r>
              <a:rPr lang="en-US" dirty="0" err="1">
                <a:solidFill>
                  <a:srgbClr val="000000"/>
                </a:solidFill>
              </a:rPr>
              <a:t>terindikasi</a:t>
            </a:r>
            <a:r>
              <a:rPr lang="en-US" dirty="0">
                <a:solidFill>
                  <a:srgbClr val="000000"/>
                </a:solidFill>
              </a:rPr>
              <a:t> </a:t>
            </a:r>
            <a:r>
              <a:rPr lang="en-US" dirty="0" err="1">
                <a:solidFill>
                  <a:srgbClr val="000000"/>
                </a:solidFill>
              </a:rPr>
              <a:t>adanya</a:t>
            </a:r>
            <a:r>
              <a:rPr lang="en-US" dirty="0">
                <a:solidFill>
                  <a:srgbClr val="000000"/>
                </a:solidFill>
              </a:rPr>
              <a:t> overfitting pada </a:t>
            </a:r>
            <a:r>
              <a:rPr lang="en-US" dirty="0" err="1">
                <a:solidFill>
                  <a:srgbClr val="000000"/>
                </a:solidFill>
              </a:rPr>
              <a:t>permodelan</a:t>
            </a:r>
            <a:r>
              <a:rPr lang="en-US" dirty="0">
                <a:solidFill>
                  <a:srgbClr val="000000"/>
                </a:solidFill>
              </a:rPr>
              <a:t> </a:t>
            </a:r>
            <a:r>
              <a:rPr lang="en-US" dirty="0" err="1">
                <a:solidFill>
                  <a:srgbClr val="000000"/>
                </a:solidFill>
              </a:rPr>
              <a:t>maka</a:t>
            </a:r>
            <a:r>
              <a:rPr lang="en-US" dirty="0">
                <a:solidFill>
                  <a:srgbClr val="000000"/>
                </a:solidFill>
              </a:rPr>
              <a:t> kami </a:t>
            </a:r>
            <a:r>
              <a:rPr lang="en-US" dirty="0" err="1">
                <a:solidFill>
                  <a:srgbClr val="000000"/>
                </a:solidFill>
              </a:rPr>
              <a:t>lakukan</a:t>
            </a:r>
            <a:r>
              <a:rPr lang="en-US" dirty="0">
                <a:solidFill>
                  <a:srgbClr val="000000"/>
                </a:solidFill>
              </a:rPr>
              <a:t> hyperparameter tuning</a:t>
            </a:r>
            <a:endParaRPr dirty="0">
              <a:solidFill>
                <a:srgbClr val="000000"/>
              </a:solidFill>
            </a:endParaRPr>
          </a:p>
        </p:txBody>
      </p:sp>
      <p:pic>
        <p:nvPicPr>
          <p:cNvPr id="1026" name="Picture 2">
            <a:extLst>
              <a:ext uri="{FF2B5EF4-FFF2-40B4-BE49-F238E27FC236}">
                <a16:creationId xmlns:a16="http://schemas.microsoft.com/office/drawing/2014/main" id="{9DF6DD7D-FE30-668E-2D71-1C2B937DF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096" y="2577807"/>
            <a:ext cx="33718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F51E689-B0FD-10B9-1F37-201CD1C37D35}"/>
              </a:ext>
            </a:extLst>
          </p:cNvPr>
          <p:cNvPicPr>
            <a:picLocks noChangeAspect="1"/>
          </p:cNvPicPr>
          <p:nvPr/>
        </p:nvPicPr>
        <p:blipFill>
          <a:blip r:embed="rId4"/>
          <a:stretch>
            <a:fillRect/>
          </a:stretch>
        </p:blipFill>
        <p:spPr>
          <a:xfrm>
            <a:off x="918705" y="762722"/>
            <a:ext cx="2305372" cy="1686160"/>
          </a:xfrm>
          <a:prstGeom prst="rect">
            <a:avLst/>
          </a:prstGeom>
          <a:ln>
            <a:solidFill>
              <a:schemeClr val="accent5"/>
            </a:solidFill>
          </a:ln>
        </p:spPr>
      </p:pic>
    </p:spTree>
    <p:extLst>
      <p:ext uri="{BB962C8B-B14F-4D97-AF65-F5344CB8AC3E}">
        <p14:creationId xmlns:p14="http://schemas.microsoft.com/office/powerpoint/2010/main" val="2666484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sp>
        <p:nvSpPr>
          <p:cNvPr id="19" name="Google Shape;115;p27">
            <a:extLst>
              <a:ext uri="{FF2B5EF4-FFF2-40B4-BE49-F238E27FC236}">
                <a16:creationId xmlns:a16="http://schemas.microsoft.com/office/drawing/2014/main" id="{AAEB492D-B9C5-EBBA-29D6-7F5F317B88D7}"/>
              </a:ext>
            </a:extLst>
          </p:cNvPr>
          <p:cNvSpPr txBox="1"/>
          <p:nvPr/>
        </p:nvSpPr>
        <p:spPr>
          <a:xfrm>
            <a:off x="5318493" y="3614027"/>
            <a:ext cx="3683942" cy="1261854"/>
          </a:xfrm>
          <a:prstGeom prst="rect">
            <a:avLst/>
          </a:prstGeom>
          <a:noFill/>
          <a:ln>
            <a:solidFill>
              <a:schemeClr val="accent5"/>
            </a:solid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US" dirty="0" err="1"/>
              <a:t>Setelah</a:t>
            </a:r>
            <a:r>
              <a:rPr lang="en-US" dirty="0"/>
              <a:t> </a:t>
            </a:r>
            <a:r>
              <a:rPr lang="en-US" dirty="0" err="1"/>
              <a:t>dilakukan</a:t>
            </a:r>
            <a:r>
              <a:rPr lang="en-US" dirty="0"/>
              <a:t> hyperparameter tuning </a:t>
            </a:r>
            <a:r>
              <a:rPr lang="en-US" dirty="0" err="1"/>
              <a:t>dengan</a:t>
            </a:r>
            <a:r>
              <a:rPr lang="en-US" dirty="0"/>
              <a:t> </a:t>
            </a:r>
            <a:r>
              <a:rPr lang="en-US" b="1" dirty="0" err="1"/>
              <a:t>menggunakan</a:t>
            </a:r>
            <a:r>
              <a:rPr lang="en-US" b="1" dirty="0"/>
              <a:t> </a:t>
            </a:r>
            <a:r>
              <a:rPr lang="en-US" b="1" dirty="0" err="1"/>
              <a:t>gridsearchCV</a:t>
            </a:r>
            <a:r>
              <a:rPr lang="en-US" dirty="0"/>
              <a:t>, </a:t>
            </a:r>
            <a:r>
              <a:rPr lang="en-US" dirty="0" err="1"/>
              <a:t>nilai</a:t>
            </a:r>
            <a:r>
              <a:rPr lang="en-US" dirty="0"/>
              <a:t> </a:t>
            </a:r>
            <a:r>
              <a:rPr lang="en-US" b="1" dirty="0" err="1"/>
              <a:t>akurasi</a:t>
            </a:r>
            <a:r>
              <a:rPr lang="en-US" b="1" dirty="0"/>
              <a:t> dan </a:t>
            </a:r>
            <a:r>
              <a:rPr lang="en-US" b="1" dirty="0" err="1"/>
              <a:t>presisi</a:t>
            </a:r>
            <a:r>
              <a:rPr lang="en-US" b="1" dirty="0"/>
              <a:t> </a:t>
            </a:r>
            <a:r>
              <a:rPr lang="en-US" b="1" dirty="0" err="1"/>
              <a:t>dari</a:t>
            </a:r>
            <a:r>
              <a:rPr lang="en-US" b="1" dirty="0"/>
              <a:t> model </a:t>
            </a:r>
            <a:r>
              <a:rPr lang="en-US" b="1" dirty="0" err="1"/>
              <a:t>meningkat</a:t>
            </a:r>
            <a:r>
              <a:rPr lang="en-US" b="1" dirty="0"/>
              <a:t> </a:t>
            </a:r>
            <a:r>
              <a:rPr lang="en-US" dirty="0"/>
              <a:t>dan model </a:t>
            </a:r>
            <a:r>
              <a:rPr lang="en-US" dirty="0" err="1"/>
              <a:t>dapat</a:t>
            </a:r>
            <a:r>
              <a:rPr lang="en-US" dirty="0"/>
              <a:t> </a:t>
            </a:r>
            <a:r>
              <a:rPr lang="en-US" b="1" dirty="0" err="1"/>
              <a:t>benar</a:t>
            </a:r>
            <a:r>
              <a:rPr lang="en-US" dirty="0"/>
              <a:t> </a:t>
            </a:r>
            <a:r>
              <a:rPr lang="en-US" b="1" dirty="0" err="1"/>
              <a:t>memprediksi</a:t>
            </a:r>
            <a:r>
              <a:rPr lang="en-US" b="1" dirty="0"/>
              <a:t> 47% </a:t>
            </a:r>
            <a:r>
              <a:rPr lang="en-US" dirty="0" err="1"/>
              <a:t>karyawan</a:t>
            </a:r>
            <a:r>
              <a:rPr lang="en-US" dirty="0"/>
              <a:t> yang </a:t>
            </a:r>
            <a:r>
              <a:rPr lang="en-US" dirty="0" err="1"/>
              <a:t>hendak</a:t>
            </a:r>
            <a:r>
              <a:rPr lang="en-US" dirty="0"/>
              <a:t> resign</a:t>
            </a:r>
            <a:endParaRPr dirty="0">
              <a:solidFill>
                <a:srgbClr val="000000"/>
              </a:solidFill>
            </a:endParaRPr>
          </a:p>
        </p:txBody>
      </p:sp>
      <p:pic>
        <p:nvPicPr>
          <p:cNvPr id="5" name="Picture 4">
            <a:extLst>
              <a:ext uri="{FF2B5EF4-FFF2-40B4-BE49-F238E27FC236}">
                <a16:creationId xmlns:a16="http://schemas.microsoft.com/office/drawing/2014/main" id="{01456F88-1BE6-8BCE-1E3F-80F45CA47959}"/>
              </a:ext>
            </a:extLst>
          </p:cNvPr>
          <p:cNvPicPr>
            <a:picLocks noChangeAspect="1"/>
          </p:cNvPicPr>
          <p:nvPr/>
        </p:nvPicPr>
        <p:blipFill>
          <a:blip r:embed="rId3"/>
          <a:stretch>
            <a:fillRect/>
          </a:stretch>
        </p:blipFill>
        <p:spPr>
          <a:xfrm>
            <a:off x="444107" y="1202346"/>
            <a:ext cx="4429743" cy="885949"/>
          </a:xfrm>
          <a:prstGeom prst="rect">
            <a:avLst/>
          </a:prstGeom>
          <a:ln>
            <a:solidFill>
              <a:schemeClr val="accent5"/>
            </a:solidFill>
          </a:ln>
        </p:spPr>
      </p:pic>
      <p:pic>
        <p:nvPicPr>
          <p:cNvPr id="7" name="Picture 6">
            <a:extLst>
              <a:ext uri="{FF2B5EF4-FFF2-40B4-BE49-F238E27FC236}">
                <a16:creationId xmlns:a16="http://schemas.microsoft.com/office/drawing/2014/main" id="{A403722E-7211-4CB9-1900-179D15D382B7}"/>
              </a:ext>
            </a:extLst>
          </p:cNvPr>
          <p:cNvPicPr>
            <a:picLocks noChangeAspect="1"/>
          </p:cNvPicPr>
          <p:nvPr/>
        </p:nvPicPr>
        <p:blipFill>
          <a:blip r:embed="rId4"/>
          <a:stretch>
            <a:fillRect/>
          </a:stretch>
        </p:blipFill>
        <p:spPr>
          <a:xfrm>
            <a:off x="444106" y="2265037"/>
            <a:ext cx="4429743" cy="1086342"/>
          </a:xfrm>
          <a:prstGeom prst="rect">
            <a:avLst/>
          </a:prstGeom>
          <a:ln>
            <a:solidFill>
              <a:schemeClr val="accent5"/>
            </a:solidFill>
          </a:ln>
        </p:spPr>
      </p:pic>
      <p:pic>
        <p:nvPicPr>
          <p:cNvPr id="9" name="Picture 8">
            <a:extLst>
              <a:ext uri="{FF2B5EF4-FFF2-40B4-BE49-F238E27FC236}">
                <a16:creationId xmlns:a16="http://schemas.microsoft.com/office/drawing/2014/main" id="{443D6C7B-D4B6-78C5-31E1-31CEA116E363}"/>
              </a:ext>
            </a:extLst>
          </p:cNvPr>
          <p:cNvPicPr>
            <a:picLocks noChangeAspect="1"/>
          </p:cNvPicPr>
          <p:nvPr/>
        </p:nvPicPr>
        <p:blipFill>
          <a:blip r:embed="rId5"/>
          <a:stretch>
            <a:fillRect/>
          </a:stretch>
        </p:blipFill>
        <p:spPr>
          <a:xfrm>
            <a:off x="453657" y="3528122"/>
            <a:ext cx="4420192" cy="875286"/>
          </a:xfrm>
          <a:prstGeom prst="rect">
            <a:avLst/>
          </a:prstGeom>
          <a:ln>
            <a:solidFill>
              <a:schemeClr val="accent5"/>
            </a:solidFill>
          </a:ln>
        </p:spPr>
      </p:pic>
      <p:pic>
        <p:nvPicPr>
          <p:cNvPr id="10" name="Picture 9">
            <a:extLst>
              <a:ext uri="{FF2B5EF4-FFF2-40B4-BE49-F238E27FC236}">
                <a16:creationId xmlns:a16="http://schemas.microsoft.com/office/drawing/2014/main" id="{D7A79E5C-3980-7E2F-F100-1CC62C5CE05F}"/>
              </a:ext>
            </a:extLst>
          </p:cNvPr>
          <p:cNvPicPr>
            <a:picLocks noChangeAspect="1"/>
          </p:cNvPicPr>
          <p:nvPr/>
        </p:nvPicPr>
        <p:blipFill>
          <a:blip r:embed="rId6"/>
          <a:stretch>
            <a:fillRect/>
          </a:stretch>
        </p:blipFill>
        <p:spPr>
          <a:xfrm>
            <a:off x="5318493" y="898546"/>
            <a:ext cx="3371850" cy="2495550"/>
          </a:xfrm>
          <a:prstGeom prst="rect">
            <a:avLst/>
          </a:prstGeom>
        </p:spPr>
      </p:pic>
    </p:spTree>
    <p:extLst>
      <p:ext uri="{BB962C8B-B14F-4D97-AF65-F5344CB8AC3E}">
        <p14:creationId xmlns:p14="http://schemas.microsoft.com/office/powerpoint/2010/main" val="1522148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Presenting Machine Learning Products to the Business Users</a:t>
            </a:r>
            <a:endParaRPr sz="1798" b="1">
              <a:latin typeface="Roboto"/>
              <a:ea typeface="Roboto"/>
              <a:cs typeface="Roboto"/>
              <a:sym typeface="Roboto"/>
            </a:endParaRPr>
          </a:p>
        </p:txBody>
      </p:sp>
      <p:sp>
        <p:nvSpPr>
          <p:cNvPr id="55" name="Google Shape;55;p13"/>
          <p:cNvSpPr txBox="1">
            <a:spLocks noGrp="1"/>
          </p:cNvSpPr>
          <p:nvPr>
            <p:ph type="body" idx="1"/>
          </p:nvPr>
        </p:nvSpPr>
        <p:spPr>
          <a:xfrm>
            <a:off x="354726" y="742764"/>
            <a:ext cx="2728906" cy="3477239"/>
          </a:xfrm>
          <a:prstGeom prst="rect">
            <a:avLst/>
          </a:prstGeom>
          <a:ln>
            <a:solidFill>
              <a:schemeClr val="accent5"/>
            </a:solidFill>
          </a:ln>
        </p:spPr>
        <p:txBody>
          <a:bodyPr spcFirstLastPara="1" wrap="square" lIns="91425" tIns="91425" rIns="91425" bIns="91425" anchor="t" anchorCtr="0">
            <a:normAutofit fontScale="92500" lnSpcReduction="10000"/>
          </a:bodyPr>
          <a:lstStyle/>
          <a:p>
            <a:pPr marL="0" lvl="0" indent="0" algn="ctr" rtl="0">
              <a:spcBef>
                <a:spcPts val="0"/>
              </a:spcBef>
              <a:spcAft>
                <a:spcPts val="1200"/>
              </a:spcAft>
              <a:buNone/>
            </a:pPr>
            <a:endParaRPr lang="en-US" sz="1500" dirty="0">
              <a:solidFill>
                <a:schemeClr val="dk1"/>
              </a:solidFill>
            </a:endParaRPr>
          </a:p>
          <a:p>
            <a:pPr marL="0" lvl="0" indent="0" algn="ctr" rtl="0">
              <a:spcBef>
                <a:spcPts val="0"/>
              </a:spcBef>
              <a:spcAft>
                <a:spcPts val="1200"/>
              </a:spcAft>
              <a:buNone/>
            </a:pPr>
            <a:r>
              <a:rPr lang="en-US" sz="1500" dirty="0" err="1">
                <a:solidFill>
                  <a:schemeClr val="dk1"/>
                </a:solidFill>
              </a:rPr>
              <a:t>Jumlah</a:t>
            </a:r>
            <a:r>
              <a:rPr lang="en-US" sz="1500" dirty="0">
                <a:solidFill>
                  <a:schemeClr val="dk1"/>
                </a:solidFill>
              </a:rPr>
              <a:t> </a:t>
            </a:r>
            <a:r>
              <a:rPr lang="en-US" sz="1500" dirty="0" err="1">
                <a:solidFill>
                  <a:schemeClr val="dk1"/>
                </a:solidFill>
              </a:rPr>
              <a:t>ketidakadiran</a:t>
            </a:r>
            <a:r>
              <a:rPr lang="en-US" sz="1500" dirty="0">
                <a:solidFill>
                  <a:schemeClr val="dk1"/>
                </a:solidFill>
              </a:rPr>
              <a:t> </a:t>
            </a:r>
            <a:r>
              <a:rPr lang="en-US" sz="1500" dirty="0" err="1">
                <a:solidFill>
                  <a:schemeClr val="dk1"/>
                </a:solidFill>
              </a:rPr>
              <a:t>menjadi</a:t>
            </a:r>
            <a:r>
              <a:rPr lang="en-US" sz="1500" dirty="0">
                <a:solidFill>
                  <a:schemeClr val="dk1"/>
                </a:solidFill>
              </a:rPr>
              <a:t> feature yang paling </a:t>
            </a:r>
            <a:r>
              <a:rPr lang="en-US" sz="1500" dirty="0" err="1">
                <a:solidFill>
                  <a:schemeClr val="dk1"/>
                </a:solidFill>
              </a:rPr>
              <a:t>menentukan</a:t>
            </a:r>
            <a:r>
              <a:rPr lang="en-US" sz="1500" dirty="0">
                <a:solidFill>
                  <a:schemeClr val="dk1"/>
                </a:solidFill>
              </a:rPr>
              <a:t> </a:t>
            </a:r>
            <a:r>
              <a:rPr lang="en-US" sz="1500" dirty="0" err="1">
                <a:solidFill>
                  <a:schemeClr val="dk1"/>
                </a:solidFill>
              </a:rPr>
              <a:t>karyawan</a:t>
            </a:r>
            <a:r>
              <a:rPr lang="en-US" sz="1500" dirty="0">
                <a:solidFill>
                  <a:schemeClr val="dk1"/>
                </a:solidFill>
              </a:rPr>
              <a:t> </a:t>
            </a:r>
            <a:r>
              <a:rPr lang="en-US" sz="1500" dirty="0" err="1">
                <a:solidFill>
                  <a:schemeClr val="dk1"/>
                </a:solidFill>
              </a:rPr>
              <a:t>akan</a:t>
            </a:r>
            <a:r>
              <a:rPr lang="en-US" sz="1500" dirty="0">
                <a:solidFill>
                  <a:schemeClr val="dk1"/>
                </a:solidFill>
              </a:rPr>
              <a:t> resign. </a:t>
            </a:r>
            <a:r>
              <a:rPr lang="en-US" sz="1500" dirty="0" err="1">
                <a:solidFill>
                  <a:schemeClr val="dk1"/>
                </a:solidFill>
              </a:rPr>
              <a:t>Maka</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itu</a:t>
            </a:r>
            <a:r>
              <a:rPr lang="en-US" sz="1500" dirty="0">
                <a:solidFill>
                  <a:schemeClr val="dk1"/>
                </a:solidFill>
              </a:rPr>
              <a:t> </a:t>
            </a:r>
            <a:r>
              <a:rPr lang="en-US" sz="1500" dirty="0" err="1">
                <a:solidFill>
                  <a:schemeClr val="dk1"/>
                </a:solidFill>
              </a:rPr>
              <a:t>pihak</a:t>
            </a:r>
            <a:r>
              <a:rPr lang="en-US" sz="1500" dirty="0">
                <a:solidFill>
                  <a:schemeClr val="dk1"/>
                </a:solidFill>
              </a:rPr>
              <a:t> HR </a:t>
            </a:r>
            <a:r>
              <a:rPr lang="en-US" sz="1500" dirty="0" err="1">
                <a:solidFill>
                  <a:schemeClr val="dk1"/>
                </a:solidFill>
              </a:rPr>
              <a:t>dapat</a:t>
            </a:r>
            <a:r>
              <a:rPr lang="en-US" sz="1500" dirty="0">
                <a:solidFill>
                  <a:schemeClr val="dk1"/>
                </a:solidFill>
              </a:rPr>
              <a:t> </a:t>
            </a:r>
            <a:r>
              <a:rPr lang="en-US" sz="1500" dirty="0" err="1">
                <a:solidFill>
                  <a:schemeClr val="dk1"/>
                </a:solidFill>
              </a:rPr>
              <a:t>mulai</a:t>
            </a:r>
            <a:r>
              <a:rPr lang="en-US" sz="1500" dirty="0">
                <a:solidFill>
                  <a:schemeClr val="dk1"/>
                </a:solidFill>
              </a:rPr>
              <a:t> </a:t>
            </a:r>
            <a:r>
              <a:rPr lang="en-US" sz="1500" dirty="0" err="1">
                <a:solidFill>
                  <a:schemeClr val="dk1"/>
                </a:solidFill>
              </a:rPr>
              <a:t>mempertimbangkan</a:t>
            </a:r>
            <a:r>
              <a:rPr lang="en-US" sz="1500" dirty="0">
                <a:solidFill>
                  <a:schemeClr val="dk1"/>
                </a:solidFill>
              </a:rPr>
              <a:t> </a:t>
            </a:r>
            <a:r>
              <a:rPr lang="en-US" sz="1500" dirty="0" err="1">
                <a:solidFill>
                  <a:schemeClr val="dk1"/>
                </a:solidFill>
              </a:rPr>
              <a:t>untuk</a:t>
            </a:r>
            <a:r>
              <a:rPr lang="en-US" sz="1500" dirty="0">
                <a:solidFill>
                  <a:schemeClr val="dk1"/>
                </a:solidFill>
              </a:rPr>
              <a:t> </a:t>
            </a:r>
            <a:r>
              <a:rPr lang="en-US" sz="1500" dirty="0" err="1">
                <a:solidFill>
                  <a:schemeClr val="dk1"/>
                </a:solidFill>
              </a:rPr>
              <a:t>tidak</a:t>
            </a:r>
            <a:r>
              <a:rPr lang="en-US" sz="1500" dirty="0">
                <a:solidFill>
                  <a:schemeClr val="dk1"/>
                </a:solidFill>
              </a:rPr>
              <a:t> </a:t>
            </a:r>
            <a:r>
              <a:rPr lang="en-US" sz="1500" dirty="0" err="1">
                <a:solidFill>
                  <a:schemeClr val="dk1"/>
                </a:solidFill>
              </a:rPr>
              <a:t>mengangkat</a:t>
            </a:r>
            <a:r>
              <a:rPr lang="en-US" sz="1500" dirty="0">
                <a:solidFill>
                  <a:schemeClr val="dk1"/>
                </a:solidFill>
              </a:rPr>
              <a:t> </a:t>
            </a:r>
            <a:r>
              <a:rPr lang="en-US" sz="1500" dirty="0" err="1">
                <a:solidFill>
                  <a:schemeClr val="dk1"/>
                </a:solidFill>
              </a:rPr>
              <a:t>karyawan</a:t>
            </a:r>
            <a:r>
              <a:rPr lang="en-US" sz="1500" dirty="0">
                <a:solidFill>
                  <a:schemeClr val="dk1"/>
                </a:solidFill>
              </a:rPr>
              <a:t> yang </a:t>
            </a:r>
            <a:r>
              <a:rPr lang="en-US" sz="1500" dirty="0" err="1">
                <a:solidFill>
                  <a:schemeClr val="dk1"/>
                </a:solidFill>
              </a:rPr>
              <a:t>memuliki</a:t>
            </a:r>
            <a:r>
              <a:rPr lang="en-US" sz="1500" dirty="0">
                <a:solidFill>
                  <a:schemeClr val="dk1"/>
                </a:solidFill>
              </a:rPr>
              <a:t> </a:t>
            </a:r>
            <a:r>
              <a:rPr lang="en-US" sz="1500" dirty="0" err="1">
                <a:solidFill>
                  <a:schemeClr val="dk1"/>
                </a:solidFill>
              </a:rPr>
              <a:t>ketidakhadiran</a:t>
            </a:r>
            <a:r>
              <a:rPr lang="en-US" sz="1500" dirty="0">
                <a:solidFill>
                  <a:schemeClr val="dk1"/>
                </a:solidFill>
              </a:rPr>
              <a:t> yang </a:t>
            </a:r>
            <a:r>
              <a:rPr lang="en-US" sz="1500" dirty="0" err="1">
                <a:solidFill>
                  <a:schemeClr val="dk1"/>
                </a:solidFill>
              </a:rPr>
              <a:t>banyak</a:t>
            </a:r>
            <a:r>
              <a:rPr lang="en-US" sz="1500" dirty="0">
                <a:solidFill>
                  <a:schemeClr val="dk1"/>
                </a:solidFill>
              </a:rPr>
              <a:t> </a:t>
            </a:r>
            <a:r>
              <a:rPr lang="en-US" sz="1500" dirty="0" err="1">
                <a:solidFill>
                  <a:schemeClr val="dk1"/>
                </a:solidFill>
              </a:rPr>
              <a:t>selama</a:t>
            </a:r>
            <a:r>
              <a:rPr lang="en-US" sz="1500" dirty="0">
                <a:solidFill>
                  <a:schemeClr val="dk1"/>
                </a:solidFill>
              </a:rPr>
              <a:t> masa probation </a:t>
            </a:r>
            <a:r>
              <a:rPr lang="en-US" sz="1500" dirty="0" err="1">
                <a:solidFill>
                  <a:schemeClr val="dk1"/>
                </a:solidFill>
              </a:rPr>
              <a:t>sehingga</a:t>
            </a:r>
            <a:r>
              <a:rPr lang="en-US" sz="1500" dirty="0">
                <a:solidFill>
                  <a:schemeClr val="dk1"/>
                </a:solidFill>
              </a:rPr>
              <a:t> </a:t>
            </a:r>
            <a:r>
              <a:rPr lang="en-US" sz="1500" dirty="0" err="1">
                <a:solidFill>
                  <a:schemeClr val="dk1"/>
                </a:solidFill>
              </a:rPr>
              <a:t>potensi</a:t>
            </a:r>
            <a:r>
              <a:rPr lang="en-US" sz="1500" dirty="0">
                <a:solidFill>
                  <a:schemeClr val="dk1"/>
                </a:solidFill>
              </a:rPr>
              <a:t> </a:t>
            </a:r>
            <a:r>
              <a:rPr lang="en-US" sz="1500" dirty="0" err="1">
                <a:solidFill>
                  <a:schemeClr val="dk1"/>
                </a:solidFill>
              </a:rPr>
              <a:t>karyawan</a:t>
            </a:r>
            <a:r>
              <a:rPr lang="en-US" sz="1500" dirty="0">
                <a:solidFill>
                  <a:schemeClr val="dk1"/>
                </a:solidFill>
              </a:rPr>
              <a:t> </a:t>
            </a:r>
            <a:r>
              <a:rPr lang="en-US" sz="1500" dirty="0" err="1">
                <a:solidFill>
                  <a:schemeClr val="dk1"/>
                </a:solidFill>
              </a:rPr>
              <a:t>akan</a:t>
            </a:r>
            <a:r>
              <a:rPr lang="en-US" sz="1500" dirty="0">
                <a:solidFill>
                  <a:schemeClr val="dk1"/>
                </a:solidFill>
              </a:rPr>
              <a:t> resign </a:t>
            </a:r>
            <a:r>
              <a:rPr lang="en-US" sz="1500" dirty="0" err="1">
                <a:solidFill>
                  <a:schemeClr val="dk1"/>
                </a:solidFill>
              </a:rPr>
              <a:t>setelah</a:t>
            </a:r>
            <a:r>
              <a:rPr lang="en-US" sz="1500" dirty="0">
                <a:solidFill>
                  <a:schemeClr val="dk1"/>
                </a:solidFill>
              </a:rPr>
              <a:t> </a:t>
            </a:r>
            <a:r>
              <a:rPr lang="en-US" sz="1500" dirty="0" err="1">
                <a:solidFill>
                  <a:schemeClr val="dk1"/>
                </a:solidFill>
              </a:rPr>
              <a:t>diangkat</a:t>
            </a:r>
            <a:r>
              <a:rPr lang="en-US" sz="1500" dirty="0">
                <a:solidFill>
                  <a:schemeClr val="dk1"/>
                </a:solidFill>
              </a:rPr>
              <a:t> </a:t>
            </a:r>
            <a:r>
              <a:rPr lang="en-US" sz="1500" dirty="0" err="1">
                <a:solidFill>
                  <a:schemeClr val="dk1"/>
                </a:solidFill>
              </a:rPr>
              <a:t>sebagai</a:t>
            </a:r>
            <a:r>
              <a:rPr lang="en-US" sz="1500" dirty="0">
                <a:solidFill>
                  <a:schemeClr val="dk1"/>
                </a:solidFill>
              </a:rPr>
              <a:t> </a:t>
            </a:r>
            <a:r>
              <a:rPr lang="en-US" sz="1500" dirty="0" err="1">
                <a:solidFill>
                  <a:schemeClr val="dk1"/>
                </a:solidFill>
              </a:rPr>
              <a:t>karyawan</a:t>
            </a:r>
            <a:r>
              <a:rPr lang="en-US" sz="1500" dirty="0">
                <a:solidFill>
                  <a:schemeClr val="dk1"/>
                </a:solidFill>
              </a:rPr>
              <a:t> </a:t>
            </a:r>
            <a:r>
              <a:rPr lang="en-US" sz="1500" dirty="0" err="1">
                <a:solidFill>
                  <a:schemeClr val="dk1"/>
                </a:solidFill>
              </a:rPr>
              <a:t>tetap</a:t>
            </a:r>
            <a:r>
              <a:rPr lang="en-US" sz="1500" dirty="0">
                <a:solidFill>
                  <a:schemeClr val="dk1"/>
                </a:solidFill>
              </a:rPr>
              <a:t> </a:t>
            </a:r>
            <a:r>
              <a:rPr lang="en-US" sz="1500" dirty="0" err="1">
                <a:solidFill>
                  <a:schemeClr val="dk1"/>
                </a:solidFill>
              </a:rPr>
              <a:t>akan</a:t>
            </a:r>
            <a:r>
              <a:rPr lang="en-US" sz="1500" dirty="0">
                <a:solidFill>
                  <a:schemeClr val="dk1"/>
                </a:solidFill>
              </a:rPr>
              <a:t> </a:t>
            </a:r>
            <a:r>
              <a:rPr lang="en-US" sz="1500" dirty="0" err="1">
                <a:solidFill>
                  <a:schemeClr val="dk1"/>
                </a:solidFill>
              </a:rPr>
              <a:t>berkurang</a:t>
            </a:r>
            <a:r>
              <a:rPr lang="en-US" sz="1500" dirty="0">
                <a:solidFill>
                  <a:schemeClr val="dk1"/>
                </a:solidFill>
              </a:rPr>
              <a:t> </a:t>
            </a:r>
            <a:endParaRPr sz="1500" dirty="0">
              <a:solidFill>
                <a:schemeClr val="dk1"/>
              </a:solidFill>
            </a:endParaRPr>
          </a:p>
        </p:txBody>
      </p:sp>
      <p:pic>
        <p:nvPicPr>
          <p:cNvPr id="2050" name="Picture 2">
            <a:extLst>
              <a:ext uri="{FF2B5EF4-FFF2-40B4-BE49-F238E27FC236}">
                <a16:creationId xmlns:a16="http://schemas.microsoft.com/office/drawing/2014/main" id="{0818CC96-B40F-893C-F588-DC9F40C47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3632" y="629746"/>
            <a:ext cx="5937789" cy="377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281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Presenting Machine Learning Products to the Business Users</a:t>
            </a:r>
            <a:endParaRPr sz="1798" b="1">
              <a:latin typeface="Roboto"/>
              <a:ea typeface="Roboto"/>
              <a:cs typeface="Roboto"/>
              <a:sym typeface="Roboto"/>
            </a:endParaRPr>
          </a:p>
        </p:txBody>
      </p:sp>
      <p:sp>
        <p:nvSpPr>
          <p:cNvPr id="55" name="Google Shape;55;p13"/>
          <p:cNvSpPr txBox="1">
            <a:spLocks noGrp="1"/>
          </p:cNvSpPr>
          <p:nvPr>
            <p:ph type="body" idx="1"/>
          </p:nvPr>
        </p:nvSpPr>
        <p:spPr>
          <a:xfrm>
            <a:off x="505325" y="1244936"/>
            <a:ext cx="3874169" cy="2547311"/>
          </a:xfrm>
          <a:prstGeom prst="rect">
            <a:avLst/>
          </a:prstGeom>
          <a:ln>
            <a:solidFill>
              <a:schemeClr val="accent5"/>
            </a:solidFill>
          </a:ln>
        </p:spPr>
        <p:txBody>
          <a:bodyPr spcFirstLastPara="1" wrap="square" lIns="91425" tIns="91425" rIns="91425" bIns="91425" anchor="t" anchorCtr="0">
            <a:normAutofit lnSpcReduction="10000"/>
          </a:bodyPr>
          <a:lstStyle/>
          <a:p>
            <a:pPr marL="0" lvl="0" indent="0" algn="ctr" rtl="0">
              <a:spcBef>
                <a:spcPts val="0"/>
              </a:spcBef>
              <a:buNone/>
            </a:pPr>
            <a:r>
              <a:rPr lang="en-US" sz="1500" dirty="0">
                <a:solidFill>
                  <a:schemeClr val="dk1"/>
                </a:solidFill>
              </a:rPr>
              <a:t>Dari model yang </a:t>
            </a:r>
            <a:r>
              <a:rPr lang="en-US" sz="1500" dirty="0" err="1">
                <a:solidFill>
                  <a:schemeClr val="dk1"/>
                </a:solidFill>
              </a:rPr>
              <a:t>telah</a:t>
            </a:r>
            <a:r>
              <a:rPr lang="en-US" sz="1500" dirty="0">
                <a:solidFill>
                  <a:schemeClr val="dk1"/>
                </a:solidFill>
              </a:rPr>
              <a:t> kami </a:t>
            </a:r>
            <a:r>
              <a:rPr lang="en-US" sz="1500" dirty="0" err="1">
                <a:solidFill>
                  <a:schemeClr val="dk1"/>
                </a:solidFill>
              </a:rPr>
              <a:t>kembangkan</a:t>
            </a:r>
            <a:r>
              <a:rPr lang="en-US" sz="1500" dirty="0">
                <a:solidFill>
                  <a:schemeClr val="dk1"/>
                </a:solidFill>
              </a:rPr>
              <a:t>, kami </a:t>
            </a:r>
            <a:r>
              <a:rPr lang="en-US" sz="1500" dirty="0" err="1">
                <a:solidFill>
                  <a:schemeClr val="dk1"/>
                </a:solidFill>
              </a:rPr>
              <a:t>dapat</a:t>
            </a:r>
            <a:r>
              <a:rPr lang="en-US" sz="1500" dirty="0">
                <a:solidFill>
                  <a:schemeClr val="dk1"/>
                </a:solidFill>
              </a:rPr>
              <a:t> </a:t>
            </a:r>
            <a:r>
              <a:rPr lang="en-US" sz="1500" dirty="0" err="1">
                <a:solidFill>
                  <a:schemeClr val="dk1"/>
                </a:solidFill>
              </a:rPr>
              <a:t>mendeteksi</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benar</a:t>
            </a:r>
            <a:r>
              <a:rPr lang="en-US" sz="1500" dirty="0">
                <a:solidFill>
                  <a:schemeClr val="dk1"/>
                </a:solidFill>
              </a:rPr>
              <a:t> 47% </a:t>
            </a:r>
            <a:r>
              <a:rPr lang="en-US" sz="1500" dirty="0" err="1">
                <a:solidFill>
                  <a:schemeClr val="dk1"/>
                </a:solidFill>
              </a:rPr>
              <a:t>karyawan</a:t>
            </a:r>
            <a:r>
              <a:rPr lang="en-US" sz="1500" dirty="0">
                <a:solidFill>
                  <a:schemeClr val="dk1"/>
                </a:solidFill>
              </a:rPr>
              <a:t> yang </a:t>
            </a:r>
            <a:r>
              <a:rPr lang="en-US" sz="1500" dirty="0" err="1">
                <a:solidFill>
                  <a:schemeClr val="dk1"/>
                </a:solidFill>
              </a:rPr>
              <a:t>akan</a:t>
            </a:r>
            <a:r>
              <a:rPr lang="en-US" sz="1500" dirty="0">
                <a:solidFill>
                  <a:schemeClr val="dk1"/>
                </a:solidFill>
              </a:rPr>
              <a:t> resign, </a:t>
            </a:r>
            <a:r>
              <a:rPr lang="en-US" sz="1500" dirty="0" err="1">
                <a:solidFill>
                  <a:schemeClr val="dk1"/>
                </a:solidFill>
              </a:rPr>
              <a:t>dengan</a:t>
            </a:r>
            <a:r>
              <a:rPr lang="en-US" sz="1500" dirty="0">
                <a:solidFill>
                  <a:schemeClr val="dk1"/>
                </a:solidFill>
              </a:rPr>
              <a:t> </a:t>
            </a:r>
            <a:r>
              <a:rPr lang="en-US" sz="1500" dirty="0" err="1">
                <a:solidFill>
                  <a:schemeClr val="dk1"/>
                </a:solidFill>
              </a:rPr>
              <a:t>mengetahui</a:t>
            </a:r>
            <a:r>
              <a:rPr lang="en-US" sz="1500" dirty="0">
                <a:solidFill>
                  <a:schemeClr val="dk1"/>
                </a:solidFill>
              </a:rPr>
              <a:t> </a:t>
            </a:r>
            <a:r>
              <a:rPr lang="en-US" sz="1500" dirty="0" err="1">
                <a:solidFill>
                  <a:schemeClr val="dk1"/>
                </a:solidFill>
              </a:rPr>
              <a:t>hai</a:t>
            </a:r>
            <a:r>
              <a:rPr lang="en-US" sz="1500" dirty="0">
                <a:solidFill>
                  <a:schemeClr val="dk1"/>
                </a:solidFill>
              </a:rPr>
              <a:t> </a:t>
            </a:r>
            <a:r>
              <a:rPr lang="en-US" sz="1500" dirty="0" err="1">
                <a:solidFill>
                  <a:schemeClr val="dk1"/>
                </a:solidFill>
              </a:rPr>
              <a:t>tersebut</a:t>
            </a:r>
            <a:r>
              <a:rPr lang="en-US" sz="1500" dirty="0">
                <a:solidFill>
                  <a:schemeClr val="dk1"/>
                </a:solidFill>
              </a:rPr>
              <a:t>, </a:t>
            </a:r>
            <a:r>
              <a:rPr lang="en-US" sz="1500" dirty="0" err="1">
                <a:solidFill>
                  <a:schemeClr val="dk1"/>
                </a:solidFill>
              </a:rPr>
              <a:t>menggunakan</a:t>
            </a:r>
            <a:r>
              <a:rPr lang="en-US" sz="1500" dirty="0">
                <a:solidFill>
                  <a:schemeClr val="dk1"/>
                </a:solidFill>
              </a:rPr>
              <a:t> model  machine learning </a:t>
            </a:r>
            <a:r>
              <a:rPr lang="en-US" sz="1500" dirty="0" err="1">
                <a:solidFill>
                  <a:schemeClr val="dk1"/>
                </a:solidFill>
              </a:rPr>
              <a:t>ini</a:t>
            </a:r>
            <a:r>
              <a:rPr lang="en-US" sz="1500" dirty="0">
                <a:solidFill>
                  <a:schemeClr val="dk1"/>
                </a:solidFill>
              </a:rPr>
              <a:t>, </a:t>
            </a:r>
            <a:r>
              <a:rPr lang="en-US" sz="1500" dirty="0" err="1">
                <a:solidFill>
                  <a:schemeClr val="dk1"/>
                </a:solidFill>
              </a:rPr>
              <a:t>kita</a:t>
            </a:r>
            <a:r>
              <a:rPr lang="en-US" sz="1500" dirty="0">
                <a:solidFill>
                  <a:schemeClr val="dk1"/>
                </a:solidFill>
              </a:rPr>
              <a:t> </a:t>
            </a:r>
            <a:r>
              <a:rPr lang="en-US" sz="1500" dirty="0" err="1">
                <a:solidFill>
                  <a:schemeClr val="dk1"/>
                </a:solidFill>
              </a:rPr>
              <a:t>dapat</a:t>
            </a:r>
            <a:r>
              <a:rPr lang="en-US" sz="1500" dirty="0">
                <a:solidFill>
                  <a:schemeClr val="dk1"/>
                </a:solidFill>
              </a:rPr>
              <a:t> </a:t>
            </a:r>
            <a:r>
              <a:rPr lang="en-US" sz="1500" dirty="0" err="1">
                <a:solidFill>
                  <a:schemeClr val="dk1"/>
                </a:solidFill>
              </a:rPr>
              <a:t>menghemat</a:t>
            </a:r>
            <a:r>
              <a:rPr lang="en-US" sz="1500" dirty="0">
                <a:solidFill>
                  <a:schemeClr val="dk1"/>
                </a:solidFill>
              </a:rPr>
              <a:t> </a:t>
            </a:r>
            <a:r>
              <a:rPr lang="en-US" sz="1500" dirty="0" err="1">
                <a:solidFill>
                  <a:schemeClr val="dk1"/>
                </a:solidFill>
              </a:rPr>
              <a:t>biaya</a:t>
            </a:r>
            <a:r>
              <a:rPr lang="en-US" sz="1500" dirty="0">
                <a:solidFill>
                  <a:schemeClr val="dk1"/>
                </a:solidFill>
              </a:rPr>
              <a:t> yang </a:t>
            </a:r>
            <a:r>
              <a:rPr lang="en-US" sz="1500" dirty="0" err="1">
                <a:solidFill>
                  <a:schemeClr val="dk1"/>
                </a:solidFill>
              </a:rPr>
              <a:t>akan</a:t>
            </a:r>
            <a:r>
              <a:rPr lang="en-US" sz="1500" dirty="0">
                <a:solidFill>
                  <a:schemeClr val="dk1"/>
                </a:solidFill>
              </a:rPr>
              <a:t> </a:t>
            </a:r>
            <a:r>
              <a:rPr lang="en-US" sz="1500" dirty="0" err="1">
                <a:solidFill>
                  <a:schemeClr val="dk1"/>
                </a:solidFill>
              </a:rPr>
              <a:t>dikeluarkan</a:t>
            </a:r>
            <a:r>
              <a:rPr lang="en-US" sz="1500" dirty="0">
                <a:solidFill>
                  <a:schemeClr val="dk1"/>
                </a:solidFill>
              </a:rPr>
              <a:t> </a:t>
            </a:r>
            <a:r>
              <a:rPr lang="en-US" sz="1500" dirty="0" err="1">
                <a:solidFill>
                  <a:schemeClr val="dk1"/>
                </a:solidFill>
              </a:rPr>
              <a:t>kepada</a:t>
            </a:r>
            <a:r>
              <a:rPr lang="en-US" sz="1500" dirty="0">
                <a:solidFill>
                  <a:schemeClr val="dk1"/>
                </a:solidFill>
              </a:rPr>
              <a:t> </a:t>
            </a:r>
            <a:r>
              <a:rPr lang="en-US" sz="1500" dirty="0" err="1">
                <a:solidFill>
                  <a:schemeClr val="dk1"/>
                </a:solidFill>
              </a:rPr>
              <a:t>setengah</a:t>
            </a:r>
            <a:r>
              <a:rPr lang="en-US" sz="1500" dirty="0">
                <a:solidFill>
                  <a:schemeClr val="dk1"/>
                </a:solidFill>
              </a:rPr>
              <a:t> </a:t>
            </a:r>
            <a:r>
              <a:rPr lang="en-US" sz="1500" dirty="0" err="1">
                <a:solidFill>
                  <a:schemeClr val="dk1"/>
                </a:solidFill>
              </a:rPr>
              <a:t>karwayan</a:t>
            </a:r>
            <a:r>
              <a:rPr lang="en-US" sz="1500" dirty="0">
                <a:solidFill>
                  <a:schemeClr val="dk1"/>
                </a:solidFill>
              </a:rPr>
              <a:t> yang </a:t>
            </a:r>
            <a:r>
              <a:rPr lang="en-US" sz="1500" dirty="0" err="1">
                <a:solidFill>
                  <a:schemeClr val="dk1"/>
                </a:solidFill>
              </a:rPr>
              <a:t>akan</a:t>
            </a:r>
            <a:r>
              <a:rPr lang="en-US" sz="1500" dirty="0">
                <a:solidFill>
                  <a:schemeClr val="dk1"/>
                </a:solidFill>
              </a:rPr>
              <a:t> resign </a:t>
            </a:r>
            <a:r>
              <a:rPr lang="en-US" sz="1500" dirty="0" err="1">
                <a:solidFill>
                  <a:schemeClr val="dk1"/>
                </a:solidFill>
              </a:rPr>
              <a:t>tersebut</a:t>
            </a:r>
            <a:r>
              <a:rPr lang="en-US" sz="1500" dirty="0">
                <a:solidFill>
                  <a:schemeClr val="dk1"/>
                </a:solidFill>
              </a:rPr>
              <a:t> </a:t>
            </a:r>
            <a:r>
              <a:rPr lang="en-US" sz="1500" dirty="0" err="1">
                <a:solidFill>
                  <a:schemeClr val="dk1"/>
                </a:solidFill>
              </a:rPr>
              <a:t>apabila</a:t>
            </a:r>
            <a:r>
              <a:rPr lang="en-US" sz="1500" dirty="0">
                <a:solidFill>
                  <a:schemeClr val="dk1"/>
                </a:solidFill>
              </a:rPr>
              <a:t> </a:t>
            </a:r>
            <a:r>
              <a:rPr lang="en-US" sz="1500" dirty="0" err="1">
                <a:solidFill>
                  <a:schemeClr val="dk1"/>
                </a:solidFill>
              </a:rPr>
              <a:t>diangkat</a:t>
            </a:r>
            <a:r>
              <a:rPr lang="en-US" sz="1500" dirty="0">
                <a:solidFill>
                  <a:schemeClr val="dk1"/>
                </a:solidFill>
              </a:rPr>
              <a:t> </a:t>
            </a:r>
            <a:r>
              <a:rPr lang="en-US" sz="1500" dirty="0" err="1">
                <a:solidFill>
                  <a:schemeClr val="dk1"/>
                </a:solidFill>
              </a:rPr>
              <a:t>menjadi</a:t>
            </a:r>
            <a:r>
              <a:rPr lang="en-US" sz="1500" dirty="0">
                <a:solidFill>
                  <a:schemeClr val="dk1"/>
                </a:solidFill>
              </a:rPr>
              <a:t> </a:t>
            </a:r>
            <a:r>
              <a:rPr lang="en-US" sz="1500" dirty="0" err="1">
                <a:solidFill>
                  <a:schemeClr val="dk1"/>
                </a:solidFill>
              </a:rPr>
              <a:t>karyawan</a:t>
            </a:r>
            <a:r>
              <a:rPr lang="en-US" sz="1500" dirty="0">
                <a:solidFill>
                  <a:schemeClr val="dk1"/>
                </a:solidFill>
              </a:rPr>
              <a:t> </a:t>
            </a:r>
            <a:r>
              <a:rPr lang="en-US" sz="1500" dirty="0" err="1">
                <a:solidFill>
                  <a:schemeClr val="dk1"/>
                </a:solidFill>
              </a:rPr>
              <a:t>tetap</a:t>
            </a:r>
            <a:endParaRPr sz="1500" dirty="0">
              <a:solidFill>
                <a:schemeClr val="dk1"/>
              </a:solidFill>
            </a:endParaRPr>
          </a:p>
        </p:txBody>
      </p:sp>
      <p:pic>
        <p:nvPicPr>
          <p:cNvPr id="1026" name="Picture 2">
            <a:extLst>
              <a:ext uri="{FF2B5EF4-FFF2-40B4-BE49-F238E27FC236}">
                <a16:creationId xmlns:a16="http://schemas.microsoft.com/office/drawing/2014/main" id="{86ECC185-64A6-C83B-51A3-72D6CA638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4592" y="1021202"/>
            <a:ext cx="3744083" cy="27710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35763" y="2370027"/>
            <a:ext cx="4428742" cy="403445"/>
          </a:xfrm>
          <a:prstGeom prst="rect">
            <a:avLst/>
          </a:prstGeom>
          <a:ln>
            <a:solidFill>
              <a:schemeClr val="accent5"/>
            </a:solidFill>
          </a:ln>
        </p:spPr>
        <p:txBody>
          <a:bodyPr spcFirstLastPara="1" wrap="square" lIns="91425" tIns="91425" rIns="91425" bIns="91425" anchor="t" anchorCtr="0">
            <a:normAutofit fontScale="92500" lnSpcReduction="20000"/>
          </a:bodyPr>
          <a:lstStyle/>
          <a:p>
            <a:pPr marL="133350" lvl="0" indent="0" algn="ctr" rtl="0">
              <a:spcBef>
                <a:spcPts val="0"/>
              </a:spcBef>
              <a:spcAft>
                <a:spcPts val="0"/>
              </a:spcAft>
              <a:buClr>
                <a:schemeClr val="dk1"/>
              </a:buClr>
              <a:buSzPts val="1500"/>
              <a:buNone/>
            </a:pPr>
            <a:r>
              <a:rPr lang="en-US" sz="1500" dirty="0">
                <a:solidFill>
                  <a:schemeClr val="dk1"/>
                </a:solidFill>
              </a:rPr>
              <a:t>Data </a:t>
            </a:r>
            <a:r>
              <a:rPr lang="en-US" sz="1500" dirty="0" err="1">
                <a:solidFill>
                  <a:schemeClr val="dk1"/>
                </a:solidFill>
              </a:rPr>
              <a:t>terdiri</a:t>
            </a:r>
            <a:r>
              <a:rPr lang="en-US" sz="1500" dirty="0">
                <a:solidFill>
                  <a:schemeClr val="dk1"/>
                </a:solidFill>
              </a:rPr>
              <a:t> </a:t>
            </a:r>
            <a:r>
              <a:rPr lang="en-US" sz="1500" dirty="0" err="1">
                <a:solidFill>
                  <a:schemeClr val="dk1"/>
                </a:solidFill>
              </a:rPr>
              <a:t>dari</a:t>
            </a:r>
            <a:r>
              <a:rPr lang="en-US" sz="1500" dirty="0">
                <a:solidFill>
                  <a:schemeClr val="dk1"/>
                </a:solidFill>
              </a:rPr>
              <a:t> 25 </a:t>
            </a:r>
            <a:r>
              <a:rPr lang="en-US" sz="1500" dirty="0" err="1">
                <a:solidFill>
                  <a:schemeClr val="dk1"/>
                </a:solidFill>
              </a:rPr>
              <a:t>kolom</a:t>
            </a:r>
            <a:r>
              <a:rPr lang="en-US" sz="1500" dirty="0">
                <a:solidFill>
                  <a:schemeClr val="dk1"/>
                </a:solidFill>
              </a:rPr>
              <a:t> dan 287 baris data</a:t>
            </a:r>
            <a:endParaRPr sz="1500" dirty="0">
              <a:solidFill>
                <a:schemeClr val="dk1"/>
              </a:solidFill>
            </a:endParaRPr>
          </a:p>
        </p:txBody>
      </p:sp>
      <p:pic>
        <p:nvPicPr>
          <p:cNvPr id="3" name="Picture 2">
            <a:extLst>
              <a:ext uri="{FF2B5EF4-FFF2-40B4-BE49-F238E27FC236}">
                <a16:creationId xmlns:a16="http://schemas.microsoft.com/office/drawing/2014/main" id="{2CFD5E9A-05B8-A8B6-2F58-C916E634C0D1}"/>
              </a:ext>
            </a:extLst>
          </p:cNvPr>
          <p:cNvPicPr>
            <a:picLocks noChangeAspect="1"/>
          </p:cNvPicPr>
          <p:nvPr/>
        </p:nvPicPr>
        <p:blipFill>
          <a:blip r:embed="rId3"/>
          <a:stretch>
            <a:fillRect/>
          </a:stretch>
        </p:blipFill>
        <p:spPr>
          <a:xfrm>
            <a:off x="4860758" y="684290"/>
            <a:ext cx="3678661" cy="3678661"/>
          </a:xfrm>
          <a:prstGeom prst="rect">
            <a:avLst/>
          </a:prstGeom>
          <a:ln>
            <a:solidFill>
              <a:schemeClr val="accent5"/>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11700" y="1411160"/>
            <a:ext cx="4428742" cy="1504141"/>
          </a:xfrm>
          <a:prstGeom prst="rect">
            <a:avLst/>
          </a:prstGeom>
          <a:ln>
            <a:solidFill>
              <a:schemeClr val="accent5"/>
            </a:solidFill>
          </a:ln>
        </p:spPr>
        <p:txBody>
          <a:bodyPr spcFirstLastPara="1" wrap="square" lIns="91425" tIns="91425" rIns="91425" bIns="91425" anchor="t" anchorCtr="0">
            <a:normAutofit/>
          </a:bodyPr>
          <a:lstStyle/>
          <a:p>
            <a:pPr marL="133350" lvl="0" indent="0" algn="ctr" rtl="0">
              <a:spcBef>
                <a:spcPts val="0"/>
              </a:spcBef>
              <a:spcAft>
                <a:spcPts val="0"/>
              </a:spcAft>
              <a:buClr>
                <a:schemeClr val="dk1"/>
              </a:buClr>
              <a:buSzPts val="1500"/>
              <a:buNone/>
            </a:pPr>
            <a:r>
              <a:rPr lang="en-US" sz="1500" dirty="0">
                <a:solidFill>
                  <a:schemeClr val="dk1"/>
                </a:solidFill>
              </a:rPr>
              <a:t>Data pada </a:t>
            </a:r>
            <a:r>
              <a:rPr lang="en-US" sz="1500" dirty="0" err="1">
                <a:solidFill>
                  <a:schemeClr val="dk1"/>
                </a:solidFill>
              </a:rPr>
              <a:t>kolom</a:t>
            </a:r>
            <a:r>
              <a:rPr lang="en-US" sz="1500" dirty="0">
                <a:solidFill>
                  <a:schemeClr val="dk1"/>
                </a:solidFill>
              </a:rPr>
              <a:t> </a:t>
            </a:r>
            <a:r>
              <a:rPr lang="en-US" sz="1500" dirty="0" err="1">
                <a:solidFill>
                  <a:schemeClr val="dk1"/>
                </a:solidFill>
              </a:rPr>
              <a:t>PernahBekerja</a:t>
            </a:r>
            <a:r>
              <a:rPr lang="en-US" sz="1500" dirty="0">
                <a:solidFill>
                  <a:schemeClr val="dk1"/>
                </a:solidFill>
              </a:rPr>
              <a:t> </a:t>
            </a:r>
            <a:r>
              <a:rPr lang="en-US" sz="1500" dirty="0" err="1">
                <a:solidFill>
                  <a:schemeClr val="dk1"/>
                </a:solidFill>
              </a:rPr>
              <a:t>memiliki</a:t>
            </a:r>
            <a:r>
              <a:rPr lang="en-US" sz="1500" dirty="0">
                <a:solidFill>
                  <a:schemeClr val="dk1"/>
                </a:solidFill>
              </a:rPr>
              <a:t> value 1 dan yes, yang mana </a:t>
            </a:r>
            <a:r>
              <a:rPr lang="en-US" sz="1500" dirty="0" err="1">
                <a:solidFill>
                  <a:schemeClr val="dk1"/>
                </a:solidFill>
              </a:rPr>
              <a:t>keduanya</a:t>
            </a:r>
            <a:r>
              <a:rPr lang="en-US" sz="1500" dirty="0">
                <a:solidFill>
                  <a:schemeClr val="dk1"/>
                </a:solidFill>
              </a:rPr>
              <a:t> </a:t>
            </a:r>
            <a:r>
              <a:rPr lang="en-US" sz="1500" dirty="0" err="1">
                <a:solidFill>
                  <a:schemeClr val="dk1"/>
                </a:solidFill>
              </a:rPr>
              <a:t>memiliki</a:t>
            </a:r>
            <a:r>
              <a:rPr lang="en-US" sz="1500" dirty="0">
                <a:solidFill>
                  <a:schemeClr val="dk1"/>
                </a:solidFill>
              </a:rPr>
              <a:t> </a:t>
            </a:r>
            <a:r>
              <a:rPr lang="en-US" sz="1500" dirty="0" err="1">
                <a:solidFill>
                  <a:schemeClr val="dk1"/>
                </a:solidFill>
              </a:rPr>
              <a:t>maksud</a:t>
            </a:r>
            <a:r>
              <a:rPr lang="en-US" sz="1500" dirty="0">
                <a:solidFill>
                  <a:schemeClr val="dk1"/>
                </a:solidFill>
              </a:rPr>
              <a:t> yang </a:t>
            </a:r>
            <a:r>
              <a:rPr lang="en-US" sz="1500" dirty="0" err="1">
                <a:solidFill>
                  <a:schemeClr val="dk1"/>
                </a:solidFill>
              </a:rPr>
              <a:t>sama</a:t>
            </a:r>
            <a:r>
              <a:rPr lang="en-US" sz="1500" dirty="0">
                <a:solidFill>
                  <a:schemeClr val="dk1"/>
                </a:solidFill>
              </a:rPr>
              <a:t>, </a:t>
            </a:r>
            <a:r>
              <a:rPr lang="en-US" sz="1500" dirty="0" err="1">
                <a:solidFill>
                  <a:schemeClr val="dk1"/>
                </a:solidFill>
              </a:rPr>
              <a:t>maka</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itu</a:t>
            </a:r>
            <a:r>
              <a:rPr lang="en-US" sz="1500" dirty="0">
                <a:solidFill>
                  <a:schemeClr val="dk1"/>
                </a:solidFill>
              </a:rPr>
              <a:t> kami </a:t>
            </a:r>
            <a:r>
              <a:rPr lang="en-US" sz="1500" dirty="0" err="1">
                <a:solidFill>
                  <a:schemeClr val="dk1"/>
                </a:solidFill>
              </a:rPr>
              <a:t>menganti</a:t>
            </a:r>
            <a:r>
              <a:rPr lang="en-US" sz="1500" dirty="0">
                <a:solidFill>
                  <a:schemeClr val="dk1"/>
                </a:solidFill>
              </a:rPr>
              <a:t> </a:t>
            </a:r>
            <a:r>
              <a:rPr lang="en-US" sz="1500" dirty="0" err="1">
                <a:solidFill>
                  <a:schemeClr val="dk1"/>
                </a:solidFill>
              </a:rPr>
              <a:t>semua</a:t>
            </a:r>
            <a:r>
              <a:rPr lang="en-US" sz="1500" dirty="0">
                <a:solidFill>
                  <a:schemeClr val="dk1"/>
                </a:solidFill>
              </a:rPr>
              <a:t> value 1 </a:t>
            </a:r>
            <a:r>
              <a:rPr lang="en-US" sz="1500" dirty="0" err="1">
                <a:solidFill>
                  <a:schemeClr val="dk1"/>
                </a:solidFill>
              </a:rPr>
              <a:t>ke</a:t>
            </a:r>
            <a:r>
              <a:rPr lang="en-US" sz="1500" dirty="0">
                <a:solidFill>
                  <a:schemeClr val="dk1"/>
                </a:solidFill>
              </a:rPr>
              <a:t> ‘yes’ agar </a:t>
            </a:r>
            <a:r>
              <a:rPr lang="en-US" sz="1500" dirty="0" err="1">
                <a:solidFill>
                  <a:schemeClr val="dk1"/>
                </a:solidFill>
              </a:rPr>
              <a:t>lebih</a:t>
            </a:r>
            <a:r>
              <a:rPr lang="en-US" sz="1500" dirty="0">
                <a:solidFill>
                  <a:schemeClr val="dk1"/>
                </a:solidFill>
              </a:rPr>
              <a:t> </a:t>
            </a:r>
            <a:r>
              <a:rPr lang="en-US" sz="1500" dirty="0" err="1">
                <a:solidFill>
                  <a:schemeClr val="dk1"/>
                </a:solidFill>
              </a:rPr>
              <a:t>mudah</a:t>
            </a:r>
            <a:r>
              <a:rPr lang="en-US" sz="1500" dirty="0">
                <a:solidFill>
                  <a:schemeClr val="dk1"/>
                </a:solidFill>
              </a:rPr>
              <a:t> </a:t>
            </a:r>
            <a:r>
              <a:rPr lang="en-US" sz="1500" dirty="0" err="1">
                <a:solidFill>
                  <a:schemeClr val="dk1"/>
                </a:solidFill>
              </a:rPr>
              <a:t>difahami</a:t>
            </a:r>
            <a:endParaRPr sz="1500" dirty="0">
              <a:solidFill>
                <a:schemeClr val="dk1"/>
              </a:solidFill>
            </a:endParaRPr>
          </a:p>
        </p:txBody>
      </p:sp>
      <p:pic>
        <p:nvPicPr>
          <p:cNvPr id="4" name="Picture 3">
            <a:extLst>
              <a:ext uri="{FF2B5EF4-FFF2-40B4-BE49-F238E27FC236}">
                <a16:creationId xmlns:a16="http://schemas.microsoft.com/office/drawing/2014/main" id="{F60613DE-56D1-D76E-1DFA-967FC50086F1}"/>
              </a:ext>
            </a:extLst>
          </p:cNvPr>
          <p:cNvPicPr>
            <a:picLocks noChangeAspect="1"/>
          </p:cNvPicPr>
          <p:nvPr/>
        </p:nvPicPr>
        <p:blipFill>
          <a:blip r:embed="rId3"/>
          <a:stretch>
            <a:fillRect/>
          </a:stretch>
        </p:blipFill>
        <p:spPr>
          <a:xfrm>
            <a:off x="5080471" y="1408601"/>
            <a:ext cx="3639058" cy="2038635"/>
          </a:xfrm>
          <a:prstGeom prst="rect">
            <a:avLst/>
          </a:prstGeom>
          <a:ln>
            <a:solidFill>
              <a:schemeClr val="accent5"/>
            </a:solidFill>
          </a:ln>
        </p:spPr>
      </p:pic>
      <p:sp>
        <p:nvSpPr>
          <p:cNvPr id="5" name="Google Shape;114;p27">
            <a:extLst>
              <a:ext uri="{FF2B5EF4-FFF2-40B4-BE49-F238E27FC236}">
                <a16:creationId xmlns:a16="http://schemas.microsoft.com/office/drawing/2014/main" id="{59431D36-9AFD-612C-7D3D-762527E80584}"/>
              </a:ext>
            </a:extLst>
          </p:cNvPr>
          <p:cNvSpPr txBox="1">
            <a:spLocks/>
          </p:cNvSpPr>
          <p:nvPr/>
        </p:nvSpPr>
        <p:spPr>
          <a:xfrm>
            <a:off x="311700" y="3129584"/>
            <a:ext cx="4428742" cy="692467"/>
          </a:xfrm>
          <a:prstGeom prst="rect">
            <a:avLst/>
          </a:prstGeom>
          <a:noFill/>
          <a:ln>
            <a:solidFill>
              <a:schemeClr val="accent5"/>
            </a:solid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gn="ctr">
              <a:buClr>
                <a:schemeClr val="dk1"/>
              </a:buClr>
              <a:buSzPts val="1500"/>
              <a:buFont typeface="Arial"/>
              <a:buNone/>
            </a:pPr>
            <a:r>
              <a:rPr lang="en-US" sz="1500" dirty="0">
                <a:solidFill>
                  <a:schemeClr val="dk1"/>
                </a:solidFill>
              </a:rPr>
              <a:t>Karena </a:t>
            </a:r>
            <a:r>
              <a:rPr lang="en-US" sz="1500" dirty="0" err="1">
                <a:solidFill>
                  <a:schemeClr val="dk1"/>
                </a:solidFill>
              </a:rPr>
              <a:t>kolom</a:t>
            </a:r>
            <a:r>
              <a:rPr lang="en-US" sz="1500" dirty="0">
                <a:solidFill>
                  <a:schemeClr val="dk1"/>
                </a:solidFill>
              </a:rPr>
              <a:t> </a:t>
            </a:r>
            <a:r>
              <a:rPr lang="en-US" sz="1500" dirty="0" err="1">
                <a:solidFill>
                  <a:schemeClr val="dk1"/>
                </a:solidFill>
              </a:rPr>
              <a:t>PernahBekerja</a:t>
            </a:r>
            <a:r>
              <a:rPr lang="en-US" sz="1500" dirty="0">
                <a:solidFill>
                  <a:schemeClr val="dk1"/>
                </a:solidFill>
              </a:rPr>
              <a:t> </a:t>
            </a:r>
            <a:r>
              <a:rPr lang="en-US" sz="1500" dirty="0" err="1">
                <a:solidFill>
                  <a:schemeClr val="dk1"/>
                </a:solidFill>
              </a:rPr>
              <a:t>hanya</a:t>
            </a:r>
            <a:r>
              <a:rPr lang="en-US" sz="1500" dirty="0">
                <a:solidFill>
                  <a:schemeClr val="dk1"/>
                </a:solidFill>
              </a:rPr>
              <a:t> </a:t>
            </a:r>
            <a:r>
              <a:rPr lang="en-US" sz="1500" dirty="0" err="1">
                <a:solidFill>
                  <a:schemeClr val="dk1"/>
                </a:solidFill>
              </a:rPr>
              <a:t>memiliki</a:t>
            </a:r>
            <a:r>
              <a:rPr lang="en-US" sz="1500" dirty="0">
                <a:solidFill>
                  <a:schemeClr val="dk1"/>
                </a:solidFill>
              </a:rPr>
              <a:t> 1 value data </a:t>
            </a:r>
            <a:r>
              <a:rPr lang="en-US" sz="1500" dirty="0" err="1">
                <a:solidFill>
                  <a:schemeClr val="dk1"/>
                </a:solidFill>
              </a:rPr>
              <a:t>saja</a:t>
            </a:r>
            <a:r>
              <a:rPr lang="en-US" sz="1500" dirty="0">
                <a:solidFill>
                  <a:schemeClr val="dk1"/>
                </a:solidFill>
              </a:rPr>
              <a:t> (‘yes’) </a:t>
            </a:r>
            <a:r>
              <a:rPr lang="en-US" sz="1500" dirty="0" err="1">
                <a:solidFill>
                  <a:schemeClr val="dk1"/>
                </a:solidFill>
              </a:rPr>
              <a:t>maka</a:t>
            </a:r>
            <a:r>
              <a:rPr lang="en-US" sz="1500" dirty="0">
                <a:solidFill>
                  <a:schemeClr val="dk1"/>
                </a:solidFill>
              </a:rPr>
              <a:t> </a:t>
            </a:r>
            <a:r>
              <a:rPr lang="en-US" sz="1500" dirty="0" err="1">
                <a:solidFill>
                  <a:schemeClr val="dk1"/>
                </a:solidFill>
              </a:rPr>
              <a:t>akan</a:t>
            </a:r>
            <a:r>
              <a:rPr lang="en-US" sz="1500" dirty="0">
                <a:solidFill>
                  <a:schemeClr val="dk1"/>
                </a:solidFill>
              </a:rPr>
              <a:t> kami drop</a:t>
            </a:r>
          </a:p>
        </p:txBody>
      </p:sp>
      <p:pic>
        <p:nvPicPr>
          <p:cNvPr id="7" name="Picture 6">
            <a:extLst>
              <a:ext uri="{FF2B5EF4-FFF2-40B4-BE49-F238E27FC236}">
                <a16:creationId xmlns:a16="http://schemas.microsoft.com/office/drawing/2014/main" id="{D7AB4F67-4893-A161-BCBB-0CAF20FC7229}"/>
              </a:ext>
            </a:extLst>
          </p:cNvPr>
          <p:cNvPicPr>
            <a:picLocks noChangeAspect="1"/>
          </p:cNvPicPr>
          <p:nvPr/>
        </p:nvPicPr>
        <p:blipFill>
          <a:blip r:embed="rId4"/>
          <a:stretch>
            <a:fillRect/>
          </a:stretch>
        </p:blipFill>
        <p:spPr>
          <a:xfrm>
            <a:off x="5080471" y="3621548"/>
            <a:ext cx="3639058" cy="250185"/>
          </a:xfrm>
          <a:prstGeom prst="rect">
            <a:avLst/>
          </a:prstGeom>
          <a:ln>
            <a:solidFill>
              <a:schemeClr val="accent5"/>
            </a:solidFill>
          </a:ln>
        </p:spPr>
      </p:pic>
    </p:spTree>
    <p:extLst>
      <p:ext uri="{BB962C8B-B14F-4D97-AF65-F5344CB8AC3E}">
        <p14:creationId xmlns:p14="http://schemas.microsoft.com/office/powerpoint/2010/main" val="3569910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23730" y="1654606"/>
            <a:ext cx="4849847" cy="1834288"/>
          </a:xfrm>
          <a:prstGeom prst="rect">
            <a:avLst/>
          </a:prstGeom>
          <a:ln>
            <a:solidFill>
              <a:schemeClr val="accent5"/>
            </a:solidFill>
          </a:ln>
        </p:spPr>
        <p:txBody>
          <a:bodyPr spcFirstLastPara="1" wrap="square" lIns="91425" tIns="91425" rIns="91425" bIns="91425" anchor="t" anchorCtr="0">
            <a:normAutofit lnSpcReduction="10000"/>
          </a:bodyPr>
          <a:lstStyle/>
          <a:p>
            <a:pPr marL="133350" lvl="0" indent="0" rtl="0">
              <a:spcBef>
                <a:spcPts val="0"/>
              </a:spcBef>
              <a:spcAft>
                <a:spcPts val="0"/>
              </a:spcAft>
              <a:buClr>
                <a:schemeClr val="dk1"/>
              </a:buClr>
              <a:buSzPts val="1500"/>
              <a:buNone/>
            </a:pPr>
            <a:r>
              <a:rPr lang="en-US" sz="1400" dirty="0" err="1">
                <a:solidFill>
                  <a:schemeClr val="dk1"/>
                </a:solidFill>
              </a:rPr>
              <a:t>Terdapat</a:t>
            </a:r>
            <a:r>
              <a:rPr lang="en-US" sz="1400" dirty="0">
                <a:solidFill>
                  <a:schemeClr val="dk1"/>
                </a:solidFill>
              </a:rPr>
              <a:t> data null pada </a:t>
            </a:r>
            <a:r>
              <a:rPr lang="en-US" sz="1400" dirty="0" err="1">
                <a:solidFill>
                  <a:schemeClr val="dk1"/>
                </a:solidFill>
              </a:rPr>
              <a:t>kolom</a:t>
            </a:r>
            <a:r>
              <a:rPr lang="en-US" sz="1400" dirty="0">
                <a:solidFill>
                  <a:schemeClr val="dk1"/>
                </a:solidFill>
              </a:rPr>
              <a:t> :</a:t>
            </a:r>
          </a:p>
          <a:p>
            <a:pPr marL="476250" lvl="0" rtl="0">
              <a:spcBef>
                <a:spcPts val="0"/>
              </a:spcBef>
              <a:spcAft>
                <a:spcPts val="0"/>
              </a:spcAft>
              <a:buClr>
                <a:schemeClr val="dk1"/>
              </a:buClr>
              <a:buSzPts val="1500"/>
              <a:buAutoNum type="arabicPeriod"/>
            </a:pPr>
            <a:r>
              <a:rPr lang="en-US" sz="1400" dirty="0">
                <a:solidFill>
                  <a:schemeClr val="dk1"/>
                </a:solidFill>
              </a:rPr>
              <a:t>Skor </a:t>
            </a:r>
            <a:r>
              <a:rPr lang="en-US" sz="1400" dirty="0" err="1">
                <a:solidFill>
                  <a:schemeClr val="dk1"/>
                </a:solidFill>
              </a:rPr>
              <a:t>Kepuasan</a:t>
            </a:r>
            <a:r>
              <a:rPr lang="en-US" sz="1400" dirty="0">
                <a:solidFill>
                  <a:schemeClr val="dk1"/>
                </a:solidFill>
              </a:rPr>
              <a:t> </a:t>
            </a:r>
            <a:r>
              <a:rPr lang="en-US" sz="1400" dirty="0" err="1">
                <a:solidFill>
                  <a:schemeClr val="dk1"/>
                </a:solidFill>
              </a:rPr>
              <a:t>Pegawai</a:t>
            </a:r>
            <a:endParaRPr lang="en-US" sz="1400" dirty="0">
              <a:solidFill>
                <a:schemeClr val="dk1"/>
              </a:solidFill>
            </a:endParaRPr>
          </a:p>
          <a:p>
            <a:pPr marL="476250" lvl="0" rtl="0">
              <a:spcBef>
                <a:spcPts val="0"/>
              </a:spcBef>
              <a:spcAft>
                <a:spcPts val="0"/>
              </a:spcAft>
              <a:buClr>
                <a:schemeClr val="dk1"/>
              </a:buClr>
              <a:buSzPts val="1500"/>
              <a:buAutoNum type="arabicPeriod"/>
            </a:pPr>
            <a:r>
              <a:rPr lang="en-US" sz="1400" dirty="0" err="1">
                <a:solidFill>
                  <a:schemeClr val="dk1"/>
                </a:solidFill>
              </a:rPr>
              <a:t>Jumlah</a:t>
            </a:r>
            <a:r>
              <a:rPr lang="en-US" sz="1400" dirty="0">
                <a:solidFill>
                  <a:schemeClr val="dk1"/>
                </a:solidFill>
              </a:rPr>
              <a:t> </a:t>
            </a:r>
            <a:r>
              <a:rPr lang="en-US" sz="1400" dirty="0" err="1">
                <a:solidFill>
                  <a:schemeClr val="dk1"/>
                </a:solidFill>
              </a:rPr>
              <a:t>Keikutsertaan</a:t>
            </a:r>
            <a:r>
              <a:rPr lang="en-US" sz="1400" dirty="0">
                <a:solidFill>
                  <a:schemeClr val="dk1"/>
                </a:solidFill>
              </a:rPr>
              <a:t> </a:t>
            </a:r>
            <a:r>
              <a:rPr lang="en-US" sz="1400" dirty="0" err="1">
                <a:solidFill>
                  <a:schemeClr val="dk1"/>
                </a:solidFill>
              </a:rPr>
              <a:t>Projek</a:t>
            </a:r>
            <a:endParaRPr lang="en-US" sz="1400" dirty="0">
              <a:solidFill>
                <a:schemeClr val="dk1"/>
              </a:solidFill>
            </a:endParaRPr>
          </a:p>
          <a:p>
            <a:pPr marL="476250" lvl="0" rtl="0">
              <a:spcBef>
                <a:spcPts val="0"/>
              </a:spcBef>
              <a:spcAft>
                <a:spcPts val="0"/>
              </a:spcAft>
              <a:buClr>
                <a:schemeClr val="dk1"/>
              </a:buClr>
              <a:buSzPts val="1500"/>
              <a:buAutoNum type="arabicPeriod"/>
            </a:pPr>
            <a:r>
              <a:rPr lang="en-US" sz="1400" dirty="0" err="1">
                <a:solidFill>
                  <a:schemeClr val="dk1"/>
                </a:solidFill>
              </a:rPr>
              <a:t>Jumlah</a:t>
            </a:r>
            <a:r>
              <a:rPr lang="en-US" sz="1400" dirty="0">
                <a:solidFill>
                  <a:schemeClr val="dk1"/>
                </a:solidFill>
              </a:rPr>
              <a:t> </a:t>
            </a:r>
            <a:r>
              <a:rPr lang="en-US" sz="1400" dirty="0" err="1">
                <a:solidFill>
                  <a:schemeClr val="dk1"/>
                </a:solidFill>
              </a:rPr>
              <a:t>Keterlambatan</a:t>
            </a:r>
            <a:r>
              <a:rPr lang="en-US" sz="1400" dirty="0">
                <a:solidFill>
                  <a:schemeClr val="dk1"/>
                </a:solidFill>
              </a:rPr>
              <a:t> </a:t>
            </a:r>
            <a:r>
              <a:rPr lang="en-US" sz="1400" dirty="0" err="1">
                <a:solidFill>
                  <a:schemeClr val="dk1"/>
                </a:solidFill>
              </a:rPr>
              <a:t>Sebulan</a:t>
            </a:r>
            <a:r>
              <a:rPr lang="en-US" sz="1400" dirty="0">
                <a:solidFill>
                  <a:schemeClr val="dk1"/>
                </a:solidFill>
              </a:rPr>
              <a:t> </a:t>
            </a:r>
            <a:r>
              <a:rPr lang="en-US" sz="1400" dirty="0" err="1">
                <a:solidFill>
                  <a:schemeClr val="dk1"/>
                </a:solidFill>
              </a:rPr>
              <a:t>Terakhir</a:t>
            </a:r>
            <a:endParaRPr lang="en-US" sz="1400" dirty="0">
              <a:solidFill>
                <a:schemeClr val="dk1"/>
              </a:solidFill>
            </a:endParaRPr>
          </a:p>
          <a:p>
            <a:pPr marL="476250" lvl="0" rtl="0">
              <a:spcBef>
                <a:spcPts val="0"/>
              </a:spcBef>
              <a:spcAft>
                <a:spcPts val="0"/>
              </a:spcAft>
              <a:buClr>
                <a:schemeClr val="dk1"/>
              </a:buClr>
              <a:buSzPts val="1500"/>
              <a:buAutoNum type="arabicPeriod"/>
            </a:pPr>
            <a:r>
              <a:rPr lang="en-US" sz="1400" dirty="0" err="1">
                <a:solidFill>
                  <a:schemeClr val="dk1"/>
                </a:solidFill>
              </a:rPr>
              <a:t>Jumlah</a:t>
            </a:r>
            <a:r>
              <a:rPr lang="en-US" sz="1400" dirty="0">
                <a:solidFill>
                  <a:schemeClr val="dk1"/>
                </a:solidFill>
              </a:rPr>
              <a:t> </a:t>
            </a:r>
            <a:r>
              <a:rPr lang="en-US" sz="1400" dirty="0" err="1">
                <a:solidFill>
                  <a:schemeClr val="dk1"/>
                </a:solidFill>
              </a:rPr>
              <a:t>Ketidakhadiran</a:t>
            </a:r>
            <a:endParaRPr lang="en-US" sz="1400" dirty="0">
              <a:solidFill>
                <a:schemeClr val="dk1"/>
              </a:solidFill>
            </a:endParaRPr>
          </a:p>
          <a:p>
            <a:pPr marL="476250" lvl="0" rtl="0">
              <a:spcBef>
                <a:spcPts val="0"/>
              </a:spcBef>
              <a:spcAft>
                <a:spcPts val="0"/>
              </a:spcAft>
              <a:buClr>
                <a:schemeClr val="dk1"/>
              </a:buClr>
              <a:buSzPts val="1500"/>
              <a:buAutoNum type="arabicPeriod"/>
            </a:pPr>
            <a:r>
              <a:rPr lang="en-US" sz="1400" dirty="0" err="1">
                <a:solidFill>
                  <a:schemeClr val="dk1"/>
                </a:solidFill>
              </a:rPr>
              <a:t>Ikuti</a:t>
            </a:r>
            <a:r>
              <a:rPr lang="en-US" sz="1400" dirty="0">
                <a:solidFill>
                  <a:schemeClr val="dk1"/>
                </a:solidFill>
              </a:rPr>
              <a:t> Program LOP</a:t>
            </a:r>
          </a:p>
          <a:p>
            <a:pPr marL="476250" lvl="0" rtl="0">
              <a:spcBef>
                <a:spcPts val="0"/>
              </a:spcBef>
              <a:spcAft>
                <a:spcPts val="0"/>
              </a:spcAft>
              <a:buClr>
                <a:schemeClr val="dk1"/>
              </a:buClr>
              <a:buSzPts val="1500"/>
              <a:buAutoNum type="arabicPeriod"/>
            </a:pPr>
            <a:r>
              <a:rPr lang="en-US" sz="1400" dirty="0" err="1">
                <a:solidFill>
                  <a:schemeClr val="dk1"/>
                </a:solidFill>
              </a:rPr>
              <a:t>Alasan</a:t>
            </a:r>
            <a:r>
              <a:rPr lang="en-US" sz="1400" dirty="0">
                <a:solidFill>
                  <a:schemeClr val="dk1"/>
                </a:solidFill>
              </a:rPr>
              <a:t> Resign</a:t>
            </a:r>
          </a:p>
        </p:txBody>
      </p:sp>
      <p:pic>
        <p:nvPicPr>
          <p:cNvPr id="3" name="Picture 2">
            <a:extLst>
              <a:ext uri="{FF2B5EF4-FFF2-40B4-BE49-F238E27FC236}">
                <a16:creationId xmlns:a16="http://schemas.microsoft.com/office/drawing/2014/main" id="{967C814B-D478-6E3B-61CB-AC9A63EB83A2}"/>
              </a:ext>
            </a:extLst>
          </p:cNvPr>
          <p:cNvPicPr>
            <a:picLocks noChangeAspect="1"/>
          </p:cNvPicPr>
          <p:nvPr/>
        </p:nvPicPr>
        <p:blipFill rotWithShape="1">
          <a:blip r:embed="rId3"/>
          <a:srcRect b="3439"/>
          <a:stretch/>
        </p:blipFill>
        <p:spPr>
          <a:xfrm>
            <a:off x="5475813" y="706333"/>
            <a:ext cx="2848373" cy="3348309"/>
          </a:xfrm>
          <a:prstGeom prst="rect">
            <a:avLst/>
          </a:prstGeom>
          <a:ln>
            <a:solidFill>
              <a:schemeClr val="accent5"/>
            </a:solidFill>
          </a:ln>
        </p:spPr>
      </p:pic>
    </p:spTree>
    <p:extLst>
      <p:ext uri="{BB962C8B-B14F-4D97-AF65-F5344CB8AC3E}">
        <p14:creationId xmlns:p14="http://schemas.microsoft.com/office/powerpoint/2010/main" val="2503466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287637" y="2111806"/>
            <a:ext cx="4096322" cy="919888"/>
          </a:xfrm>
          <a:prstGeom prst="rect">
            <a:avLst/>
          </a:prstGeom>
          <a:ln>
            <a:solidFill>
              <a:schemeClr val="accent5"/>
            </a:solidFill>
          </a:ln>
        </p:spPr>
        <p:txBody>
          <a:bodyPr spcFirstLastPara="1" wrap="square" lIns="91425" tIns="91425" rIns="91425" bIns="91425" anchor="t" anchorCtr="0">
            <a:normAutofit/>
          </a:bodyPr>
          <a:lstStyle/>
          <a:p>
            <a:pPr marL="133350" lvl="0" indent="0" rtl="0">
              <a:spcBef>
                <a:spcPts val="0"/>
              </a:spcBef>
              <a:spcAft>
                <a:spcPts val="0"/>
              </a:spcAft>
              <a:buClr>
                <a:schemeClr val="dk1"/>
              </a:buClr>
              <a:buSzPts val="1500"/>
              <a:buNone/>
            </a:pPr>
            <a:r>
              <a:rPr lang="en-US" sz="1400" dirty="0" err="1">
                <a:solidFill>
                  <a:schemeClr val="dk1"/>
                </a:solidFill>
              </a:rPr>
              <a:t>Mengisi</a:t>
            </a:r>
            <a:r>
              <a:rPr lang="en-US" sz="1400" dirty="0">
                <a:solidFill>
                  <a:schemeClr val="dk1"/>
                </a:solidFill>
              </a:rPr>
              <a:t> data null pada </a:t>
            </a:r>
            <a:r>
              <a:rPr lang="en-US" sz="1400" dirty="0" err="1">
                <a:solidFill>
                  <a:schemeClr val="dk1"/>
                </a:solidFill>
              </a:rPr>
              <a:t>kolom</a:t>
            </a:r>
            <a:r>
              <a:rPr lang="en-US" sz="1400" dirty="0">
                <a:solidFill>
                  <a:schemeClr val="dk1"/>
                </a:solidFill>
              </a:rPr>
              <a:t> Skor </a:t>
            </a:r>
            <a:r>
              <a:rPr lang="en-US" sz="1400" dirty="0" err="1">
                <a:solidFill>
                  <a:schemeClr val="dk1"/>
                </a:solidFill>
              </a:rPr>
              <a:t>Kepuasan</a:t>
            </a:r>
            <a:r>
              <a:rPr lang="en-US" sz="1400" dirty="0">
                <a:solidFill>
                  <a:schemeClr val="dk1"/>
                </a:solidFill>
              </a:rPr>
              <a:t> </a:t>
            </a:r>
            <a:r>
              <a:rPr lang="en-US" sz="1400" dirty="0" err="1">
                <a:solidFill>
                  <a:schemeClr val="dk1"/>
                </a:solidFill>
              </a:rPr>
              <a:t>Pegawai</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nilai</a:t>
            </a:r>
            <a:r>
              <a:rPr lang="en-US" sz="1400" dirty="0">
                <a:solidFill>
                  <a:schemeClr val="dk1"/>
                </a:solidFill>
              </a:rPr>
              <a:t> </a:t>
            </a:r>
            <a:r>
              <a:rPr lang="en-US" sz="1400" dirty="0" err="1">
                <a:solidFill>
                  <a:schemeClr val="dk1"/>
                </a:solidFill>
              </a:rPr>
              <a:t>mediannya</a:t>
            </a:r>
            <a:r>
              <a:rPr lang="en-US" sz="1400" dirty="0">
                <a:solidFill>
                  <a:schemeClr val="dk1"/>
                </a:solidFill>
              </a:rPr>
              <a:t> </a:t>
            </a:r>
            <a:r>
              <a:rPr lang="en-US" sz="1400" dirty="0" err="1">
                <a:solidFill>
                  <a:schemeClr val="dk1"/>
                </a:solidFill>
              </a:rPr>
              <a:t>karena</a:t>
            </a:r>
            <a:r>
              <a:rPr lang="en-US" sz="1400" dirty="0">
                <a:solidFill>
                  <a:schemeClr val="dk1"/>
                </a:solidFill>
              </a:rPr>
              <a:t> </a:t>
            </a:r>
            <a:r>
              <a:rPr lang="en-US" sz="1400" dirty="0" err="1">
                <a:solidFill>
                  <a:schemeClr val="dk1"/>
                </a:solidFill>
              </a:rPr>
              <a:t>distribusi</a:t>
            </a:r>
            <a:r>
              <a:rPr lang="en-US" sz="1400" dirty="0">
                <a:solidFill>
                  <a:schemeClr val="dk1"/>
                </a:solidFill>
              </a:rPr>
              <a:t> data skew</a:t>
            </a:r>
            <a:endParaRPr sz="1400" dirty="0">
              <a:solidFill>
                <a:schemeClr val="dk1"/>
              </a:solidFill>
            </a:endParaRPr>
          </a:p>
        </p:txBody>
      </p:sp>
      <p:pic>
        <p:nvPicPr>
          <p:cNvPr id="4" name="Picture 3">
            <a:extLst>
              <a:ext uri="{FF2B5EF4-FFF2-40B4-BE49-F238E27FC236}">
                <a16:creationId xmlns:a16="http://schemas.microsoft.com/office/drawing/2014/main" id="{AC4E2FEE-5DC5-D5FE-4CD1-4D8A6D2D329E}"/>
              </a:ext>
            </a:extLst>
          </p:cNvPr>
          <p:cNvPicPr>
            <a:picLocks noChangeAspect="1"/>
          </p:cNvPicPr>
          <p:nvPr/>
        </p:nvPicPr>
        <p:blipFill>
          <a:blip r:embed="rId3"/>
          <a:stretch>
            <a:fillRect/>
          </a:stretch>
        </p:blipFill>
        <p:spPr>
          <a:xfrm>
            <a:off x="4760042" y="1486428"/>
            <a:ext cx="4096322" cy="2181529"/>
          </a:xfrm>
          <a:prstGeom prst="rect">
            <a:avLst/>
          </a:prstGeom>
          <a:ln>
            <a:solidFill>
              <a:schemeClr val="accent5"/>
            </a:solidFill>
          </a:ln>
        </p:spPr>
      </p:pic>
    </p:spTree>
    <p:extLst>
      <p:ext uri="{BB962C8B-B14F-4D97-AF65-F5344CB8AC3E}">
        <p14:creationId xmlns:p14="http://schemas.microsoft.com/office/powerpoint/2010/main" val="822297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167322" y="1847908"/>
            <a:ext cx="4096322" cy="1267877"/>
          </a:xfrm>
          <a:prstGeom prst="rect">
            <a:avLst/>
          </a:prstGeom>
          <a:ln>
            <a:solidFill>
              <a:schemeClr val="accent5"/>
            </a:solidFill>
          </a:ln>
        </p:spPr>
        <p:txBody>
          <a:bodyPr spcFirstLastPara="1" wrap="square" lIns="91425" tIns="91425" rIns="91425" bIns="91425" anchor="t" anchorCtr="0">
            <a:normAutofit fontScale="92500" lnSpcReduction="10000"/>
          </a:bodyPr>
          <a:lstStyle/>
          <a:p>
            <a:pPr marL="133350" lvl="0" indent="0" rtl="0">
              <a:spcBef>
                <a:spcPts val="0"/>
              </a:spcBef>
              <a:spcAft>
                <a:spcPts val="0"/>
              </a:spcAft>
              <a:buClr>
                <a:schemeClr val="dk1"/>
              </a:buClr>
              <a:buSzPts val="1500"/>
              <a:buNone/>
            </a:pPr>
            <a:r>
              <a:rPr lang="en-US" sz="1400" dirty="0" err="1">
                <a:solidFill>
                  <a:schemeClr val="dk1"/>
                </a:solidFill>
              </a:rPr>
              <a:t>Mengisi</a:t>
            </a:r>
            <a:r>
              <a:rPr lang="en-US" sz="1400" dirty="0">
                <a:solidFill>
                  <a:schemeClr val="dk1"/>
                </a:solidFill>
              </a:rPr>
              <a:t> data null pada </a:t>
            </a:r>
            <a:r>
              <a:rPr lang="en-US" sz="1400" dirty="0" err="1">
                <a:solidFill>
                  <a:schemeClr val="dk1"/>
                </a:solidFill>
              </a:rPr>
              <a:t>kolom</a:t>
            </a:r>
            <a:r>
              <a:rPr lang="en-US" sz="1400" dirty="0">
                <a:solidFill>
                  <a:schemeClr val="dk1"/>
                </a:solidFill>
              </a:rPr>
              <a:t> </a:t>
            </a:r>
            <a:r>
              <a:rPr lang="en-US" sz="1400" dirty="0" err="1">
                <a:solidFill>
                  <a:schemeClr val="dk1"/>
                </a:solidFill>
              </a:rPr>
              <a:t>Jumlah</a:t>
            </a:r>
            <a:r>
              <a:rPr lang="en-US" sz="1400" dirty="0">
                <a:solidFill>
                  <a:schemeClr val="dk1"/>
                </a:solidFill>
              </a:rPr>
              <a:t> </a:t>
            </a:r>
            <a:r>
              <a:rPr lang="en-US" sz="1400" dirty="0" err="1">
                <a:solidFill>
                  <a:schemeClr val="dk1"/>
                </a:solidFill>
              </a:rPr>
              <a:t>Keikutsertaan</a:t>
            </a:r>
            <a:r>
              <a:rPr lang="en-US" sz="1400" dirty="0">
                <a:solidFill>
                  <a:schemeClr val="dk1"/>
                </a:solidFill>
              </a:rPr>
              <a:t> </a:t>
            </a:r>
            <a:r>
              <a:rPr lang="en-US" sz="1400" dirty="0" err="1">
                <a:solidFill>
                  <a:schemeClr val="dk1"/>
                </a:solidFill>
              </a:rPr>
              <a:t>Projek</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nilai</a:t>
            </a:r>
            <a:r>
              <a:rPr lang="en-US" sz="1400" dirty="0">
                <a:solidFill>
                  <a:schemeClr val="dk1"/>
                </a:solidFill>
              </a:rPr>
              <a:t> 0 </a:t>
            </a:r>
            <a:r>
              <a:rPr lang="en-US" sz="1400" dirty="0" err="1">
                <a:solidFill>
                  <a:schemeClr val="dk1"/>
                </a:solidFill>
              </a:rPr>
              <a:t>karena</a:t>
            </a:r>
            <a:r>
              <a:rPr lang="en-US" sz="1400" dirty="0">
                <a:solidFill>
                  <a:schemeClr val="dk1"/>
                </a:solidFill>
              </a:rPr>
              <a:t> value pada </a:t>
            </a:r>
            <a:r>
              <a:rPr lang="en-US" sz="1400" dirty="0" err="1">
                <a:solidFill>
                  <a:schemeClr val="dk1"/>
                </a:solidFill>
              </a:rPr>
              <a:t>kolom</a:t>
            </a:r>
            <a:r>
              <a:rPr lang="en-US" sz="1400" dirty="0">
                <a:solidFill>
                  <a:schemeClr val="dk1"/>
                </a:solidFill>
              </a:rPr>
              <a:t> </a:t>
            </a:r>
            <a:r>
              <a:rPr lang="en-US" sz="1400" dirty="0" err="1">
                <a:solidFill>
                  <a:schemeClr val="dk1"/>
                </a:solidFill>
              </a:rPr>
              <a:t>ini</a:t>
            </a:r>
            <a:r>
              <a:rPr lang="en-US" sz="1400" dirty="0">
                <a:solidFill>
                  <a:schemeClr val="dk1"/>
                </a:solidFill>
              </a:rPr>
              <a:t> </a:t>
            </a:r>
            <a:r>
              <a:rPr lang="en-US" sz="1400" dirty="0" err="1">
                <a:solidFill>
                  <a:schemeClr val="dk1"/>
                </a:solidFill>
              </a:rPr>
              <a:t>didominasi</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nol</a:t>
            </a:r>
            <a:r>
              <a:rPr lang="en-US" sz="1400" dirty="0">
                <a:solidFill>
                  <a:schemeClr val="dk1"/>
                </a:solidFill>
              </a:rPr>
              <a:t>, </a:t>
            </a:r>
            <a:r>
              <a:rPr lang="en-US" sz="1400" dirty="0" err="1">
                <a:solidFill>
                  <a:schemeClr val="dk1"/>
                </a:solidFill>
              </a:rPr>
              <a:t>sehinga</a:t>
            </a:r>
            <a:r>
              <a:rPr lang="en-US" sz="1400" dirty="0">
                <a:solidFill>
                  <a:schemeClr val="dk1"/>
                </a:solidFill>
              </a:rPr>
              <a:t> </a:t>
            </a:r>
            <a:r>
              <a:rPr lang="en-US" sz="1400" dirty="0" err="1">
                <a:solidFill>
                  <a:schemeClr val="dk1"/>
                </a:solidFill>
              </a:rPr>
              <a:t>kemungkinan</a:t>
            </a:r>
            <a:r>
              <a:rPr lang="en-US" sz="1400" dirty="0">
                <a:solidFill>
                  <a:schemeClr val="dk1"/>
                </a:solidFill>
              </a:rPr>
              <a:t> </a:t>
            </a:r>
            <a:r>
              <a:rPr lang="en-US" sz="1400" dirty="0" err="1">
                <a:solidFill>
                  <a:schemeClr val="dk1"/>
                </a:solidFill>
              </a:rPr>
              <a:t>besar</a:t>
            </a:r>
            <a:r>
              <a:rPr lang="en-US" sz="1400" dirty="0">
                <a:solidFill>
                  <a:schemeClr val="dk1"/>
                </a:solidFill>
              </a:rPr>
              <a:t> data null </a:t>
            </a:r>
            <a:r>
              <a:rPr lang="en-US" sz="1400" dirty="0" err="1">
                <a:solidFill>
                  <a:schemeClr val="dk1"/>
                </a:solidFill>
              </a:rPr>
              <a:t>disebabkan</a:t>
            </a:r>
            <a:r>
              <a:rPr lang="en-US" sz="1400" dirty="0">
                <a:solidFill>
                  <a:schemeClr val="dk1"/>
                </a:solidFill>
              </a:rPr>
              <a:t> </a:t>
            </a:r>
            <a:r>
              <a:rPr lang="en-US" sz="1400" dirty="0" err="1">
                <a:solidFill>
                  <a:schemeClr val="dk1"/>
                </a:solidFill>
              </a:rPr>
              <a:t>karena</a:t>
            </a:r>
            <a:r>
              <a:rPr lang="en-US" sz="1400" dirty="0">
                <a:solidFill>
                  <a:schemeClr val="dk1"/>
                </a:solidFill>
              </a:rPr>
              <a:t> </a:t>
            </a:r>
            <a:r>
              <a:rPr lang="en-US" sz="1400" dirty="0" err="1">
                <a:solidFill>
                  <a:schemeClr val="dk1"/>
                </a:solidFill>
              </a:rPr>
              <a:t>belum</a:t>
            </a:r>
            <a:r>
              <a:rPr lang="en-US" sz="1400" dirty="0">
                <a:solidFill>
                  <a:schemeClr val="dk1"/>
                </a:solidFill>
              </a:rPr>
              <a:t> </a:t>
            </a:r>
            <a:r>
              <a:rPr lang="en-US" sz="1400" dirty="0" err="1">
                <a:solidFill>
                  <a:schemeClr val="dk1"/>
                </a:solidFill>
              </a:rPr>
              <a:t>ada</a:t>
            </a:r>
            <a:r>
              <a:rPr lang="en-US" sz="1400" dirty="0">
                <a:solidFill>
                  <a:schemeClr val="dk1"/>
                </a:solidFill>
              </a:rPr>
              <a:t> data </a:t>
            </a:r>
            <a:r>
              <a:rPr lang="en-US" sz="1400" dirty="0" err="1">
                <a:solidFill>
                  <a:schemeClr val="dk1"/>
                </a:solidFill>
              </a:rPr>
              <a:t>proyek</a:t>
            </a:r>
            <a:r>
              <a:rPr lang="en-US" sz="1400" dirty="0">
                <a:solidFill>
                  <a:schemeClr val="dk1"/>
                </a:solidFill>
              </a:rPr>
              <a:t> yang </a:t>
            </a:r>
            <a:r>
              <a:rPr lang="en-US" sz="1400" dirty="0" err="1">
                <a:solidFill>
                  <a:schemeClr val="dk1"/>
                </a:solidFill>
              </a:rPr>
              <a:t>pernah</a:t>
            </a:r>
            <a:r>
              <a:rPr lang="en-US" sz="1400" dirty="0">
                <a:solidFill>
                  <a:schemeClr val="dk1"/>
                </a:solidFill>
              </a:rPr>
              <a:t> </a:t>
            </a:r>
            <a:r>
              <a:rPr lang="en-US" sz="1400" dirty="0" err="1">
                <a:solidFill>
                  <a:schemeClr val="dk1"/>
                </a:solidFill>
              </a:rPr>
              <a:t>diikuti</a:t>
            </a:r>
            <a:r>
              <a:rPr lang="en-US" sz="1400" dirty="0">
                <a:solidFill>
                  <a:schemeClr val="dk1"/>
                </a:solidFill>
              </a:rPr>
              <a:t> </a:t>
            </a:r>
            <a:r>
              <a:rPr lang="en-US" sz="1400" dirty="0" err="1">
                <a:solidFill>
                  <a:schemeClr val="dk1"/>
                </a:solidFill>
              </a:rPr>
              <a:t>pegawai</a:t>
            </a:r>
            <a:endParaRPr sz="1400" dirty="0">
              <a:solidFill>
                <a:schemeClr val="dk1"/>
              </a:solidFill>
            </a:endParaRPr>
          </a:p>
        </p:txBody>
      </p:sp>
      <p:pic>
        <p:nvPicPr>
          <p:cNvPr id="3" name="Picture 2">
            <a:extLst>
              <a:ext uri="{FF2B5EF4-FFF2-40B4-BE49-F238E27FC236}">
                <a16:creationId xmlns:a16="http://schemas.microsoft.com/office/drawing/2014/main" id="{9F8BF165-3483-7BC1-0A81-923E82F7C135}"/>
              </a:ext>
            </a:extLst>
          </p:cNvPr>
          <p:cNvPicPr>
            <a:picLocks noChangeAspect="1"/>
          </p:cNvPicPr>
          <p:nvPr/>
        </p:nvPicPr>
        <p:blipFill>
          <a:blip r:embed="rId3"/>
          <a:stretch>
            <a:fillRect/>
          </a:stretch>
        </p:blipFill>
        <p:spPr>
          <a:xfrm>
            <a:off x="4656000" y="1584012"/>
            <a:ext cx="4209661" cy="1795670"/>
          </a:xfrm>
          <a:prstGeom prst="rect">
            <a:avLst/>
          </a:prstGeom>
          <a:ln>
            <a:solidFill>
              <a:schemeClr val="accent5"/>
            </a:solidFill>
          </a:ln>
        </p:spPr>
      </p:pic>
    </p:spTree>
    <p:extLst>
      <p:ext uri="{BB962C8B-B14F-4D97-AF65-F5344CB8AC3E}">
        <p14:creationId xmlns:p14="http://schemas.microsoft.com/office/powerpoint/2010/main" val="2583265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110319" y="1922119"/>
            <a:ext cx="4096322" cy="1267877"/>
          </a:xfrm>
          <a:prstGeom prst="rect">
            <a:avLst/>
          </a:prstGeom>
          <a:ln>
            <a:solidFill>
              <a:schemeClr val="accent5"/>
            </a:solidFill>
          </a:ln>
        </p:spPr>
        <p:txBody>
          <a:bodyPr spcFirstLastPara="1" wrap="square" lIns="91425" tIns="91425" rIns="91425" bIns="91425" anchor="t" anchorCtr="0">
            <a:normAutofit fontScale="92500" lnSpcReduction="10000"/>
          </a:bodyPr>
          <a:lstStyle/>
          <a:p>
            <a:pPr marL="133350" lvl="0" indent="0" rtl="0">
              <a:spcBef>
                <a:spcPts val="0"/>
              </a:spcBef>
              <a:spcAft>
                <a:spcPts val="0"/>
              </a:spcAft>
              <a:buClr>
                <a:schemeClr val="dk1"/>
              </a:buClr>
              <a:buSzPts val="1500"/>
              <a:buNone/>
            </a:pPr>
            <a:r>
              <a:rPr lang="en-US" sz="1400" dirty="0" err="1">
                <a:solidFill>
                  <a:schemeClr val="dk1"/>
                </a:solidFill>
              </a:rPr>
              <a:t>Mengisi</a:t>
            </a:r>
            <a:r>
              <a:rPr lang="en-US" sz="1400" dirty="0">
                <a:solidFill>
                  <a:schemeClr val="dk1"/>
                </a:solidFill>
              </a:rPr>
              <a:t> data null pada </a:t>
            </a:r>
            <a:r>
              <a:rPr lang="en-US" sz="1400" dirty="0" err="1">
                <a:solidFill>
                  <a:schemeClr val="dk1"/>
                </a:solidFill>
              </a:rPr>
              <a:t>kolom</a:t>
            </a:r>
            <a:r>
              <a:rPr lang="en-US" sz="1400" dirty="0">
                <a:solidFill>
                  <a:schemeClr val="dk1"/>
                </a:solidFill>
              </a:rPr>
              <a:t> </a:t>
            </a:r>
            <a:r>
              <a:rPr lang="en-US" sz="1400" dirty="0" err="1">
                <a:solidFill>
                  <a:schemeClr val="dk1"/>
                </a:solidFill>
              </a:rPr>
              <a:t>Jumlah</a:t>
            </a:r>
            <a:r>
              <a:rPr lang="en-US" sz="1400" dirty="0">
                <a:solidFill>
                  <a:schemeClr val="dk1"/>
                </a:solidFill>
              </a:rPr>
              <a:t> </a:t>
            </a:r>
            <a:r>
              <a:rPr lang="en-US" sz="1400" dirty="0" err="1">
                <a:solidFill>
                  <a:schemeClr val="dk1"/>
                </a:solidFill>
              </a:rPr>
              <a:t>Keterlambatan</a:t>
            </a:r>
            <a:r>
              <a:rPr lang="en-US" sz="1400" dirty="0">
                <a:solidFill>
                  <a:schemeClr val="dk1"/>
                </a:solidFill>
              </a:rPr>
              <a:t> </a:t>
            </a:r>
            <a:r>
              <a:rPr lang="en-US" sz="1400" dirty="0" err="1">
                <a:solidFill>
                  <a:schemeClr val="dk1"/>
                </a:solidFill>
              </a:rPr>
              <a:t>Sebulan</a:t>
            </a:r>
            <a:r>
              <a:rPr lang="en-US" sz="1400" dirty="0">
                <a:solidFill>
                  <a:schemeClr val="dk1"/>
                </a:solidFill>
              </a:rPr>
              <a:t> </a:t>
            </a:r>
            <a:r>
              <a:rPr lang="en-US" sz="1400" dirty="0" err="1">
                <a:solidFill>
                  <a:schemeClr val="dk1"/>
                </a:solidFill>
              </a:rPr>
              <a:t>Terakhir</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nilai</a:t>
            </a:r>
            <a:r>
              <a:rPr lang="en-US" sz="1400" dirty="0">
                <a:solidFill>
                  <a:schemeClr val="dk1"/>
                </a:solidFill>
              </a:rPr>
              <a:t> 0 </a:t>
            </a:r>
            <a:r>
              <a:rPr lang="en-US" sz="1400" dirty="0" err="1">
                <a:solidFill>
                  <a:schemeClr val="dk1"/>
                </a:solidFill>
              </a:rPr>
              <a:t>karena</a:t>
            </a:r>
            <a:r>
              <a:rPr lang="en-US" sz="1400" dirty="0">
                <a:solidFill>
                  <a:schemeClr val="dk1"/>
                </a:solidFill>
              </a:rPr>
              <a:t> value pada </a:t>
            </a:r>
            <a:r>
              <a:rPr lang="en-US" sz="1400" dirty="0" err="1">
                <a:solidFill>
                  <a:schemeClr val="dk1"/>
                </a:solidFill>
              </a:rPr>
              <a:t>kolom</a:t>
            </a:r>
            <a:r>
              <a:rPr lang="en-US" sz="1400" dirty="0">
                <a:solidFill>
                  <a:schemeClr val="dk1"/>
                </a:solidFill>
              </a:rPr>
              <a:t> </a:t>
            </a:r>
            <a:r>
              <a:rPr lang="en-US" sz="1400" dirty="0" err="1">
                <a:solidFill>
                  <a:schemeClr val="dk1"/>
                </a:solidFill>
              </a:rPr>
              <a:t>ini</a:t>
            </a:r>
            <a:r>
              <a:rPr lang="en-US" sz="1400" dirty="0">
                <a:solidFill>
                  <a:schemeClr val="dk1"/>
                </a:solidFill>
              </a:rPr>
              <a:t> </a:t>
            </a:r>
            <a:r>
              <a:rPr lang="en-US" sz="1400" dirty="0" err="1">
                <a:solidFill>
                  <a:schemeClr val="dk1"/>
                </a:solidFill>
              </a:rPr>
              <a:t>didominasi</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nol</a:t>
            </a:r>
            <a:r>
              <a:rPr lang="en-US" sz="1400" dirty="0">
                <a:solidFill>
                  <a:schemeClr val="dk1"/>
                </a:solidFill>
              </a:rPr>
              <a:t>, </a:t>
            </a:r>
            <a:r>
              <a:rPr lang="en-US" sz="1400" dirty="0" err="1">
                <a:solidFill>
                  <a:schemeClr val="dk1"/>
                </a:solidFill>
              </a:rPr>
              <a:t>sehinga</a:t>
            </a:r>
            <a:r>
              <a:rPr lang="en-US" sz="1400" dirty="0">
                <a:solidFill>
                  <a:schemeClr val="dk1"/>
                </a:solidFill>
              </a:rPr>
              <a:t> </a:t>
            </a:r>
            <a:r>
              <a:rPr lang="en-US" sz="1400" dirty="0" err="1">
                <a:solidFill>
                  <a:schemeClr val="dk1"/>
                </a:solidFill>
              </a:rPr>
              <a:t>kemungkinan</a:t>
            </a:r>
            <a:r>
              <a:rPr lang="en-US" sz="1400" dirty="0">
                <a:solidFill>
                  <a:schemeClr val="dk1"/>
                </a:solidFill>
              </a:rPr>
              <a:t> </a:t>
            </a:r>
            <a:r>
              <a:rPr lang="en-US" sz="1400" dirty="0" err="1">
                <a:solidFill>
                  <a:schemeClr val="dk1"/>
                </a:solidFill>
              </a:rPr>
              <a:t>besar</a:t>
            </a:r>
            <a:r>
              <a:rPr lang="en-US" sz="1400" dirty="0">
                <a:solidFill>
                  <a:schemeClr val="dk1"/>
                </a:solidFill>
              </a:rPr>
              <a:t> data null </a:t>
            </a:r>
            <a:r>
              <a:rPr lang="en-US" sz="1400" dirty="0" err="1">
                <a:solidFill>
                  <a:schemeClr val="dk1"/>
                </a:solidFill>
              </a:rPr>
              <a:t>disebabkan</a:t>
            </a:r>
            <a:r>
              <a:rPr lang="en-US" sz="1400" dirty="0">
                <a:solidFill>
                  <a:schemeClr val="dk1"/>
                </a:solidFill>
              </a:rPr>
              <a:t> </a:t>
            </a:r>
            <a:r>
              <a:rPr lang="en-US" sz="1400" dirty="0" err="1">
                <a:solidFill>
                  <a:schemeClr val="dk1"/>
                </a:solidFill>
              </a:rPr>
              <a:t>pegawai</a:t>
            </a:r>
            <a:r>
              <a:rPr lang="en-US" sz="1400" dirty="0">
                <a:solidFill>
                  <a:schemeClr val="dk1"/>
                </a:solidFill>
              </a:rPr>
              <a:t> </a:t>
            </a:r>
            <a:r>
              <a:rPr lang="en-US" sz="1400" dirty="0" err="1">
                <a:solidFill>
                  <a:schemeClr val="dk1"/>
                </a:solidFill>
              </a:rPr>
              <a:t>tidak</a:t>
            </a:r>
            <a:r>
              <a:rPr lang="en-US" sz="1400" dirty="0">
                <a:solidFill>
                  <a:schemeClr val="dk1"/>
                </a:solidFill>
              </a:rPr>
              <a:t> </a:t>
            </a:r>
            <a:r>
              <a:rPr lang="en-US" sz="1400" dirty="0" err="1">
                <a:solidFill>
                  <a:schemeClr val="dk1"/>
                </a:solidFill>
              </a:rPr>
              <a:t>pernah</a:t>
            </a:r>
            <a:r>
              <a:rPr lang="en-US" sz="1400" dirty="0">
                <a:solidFill>
                  <a:schemeClr val="dk1"/>
                </a:solidFill>
              </a:rPr>
              <a:t> </a:t>
            </a:r>
            <a:r>
              <a:rPr lang="en-US" sz="1400" dirty="0" err="1">
                <a:solidFill>
                  <a:schemeClr val="dk1"/>
                </a:solidFill>
              </a:rPr>
              <a:t>terlambat</a:t>
            </a:r>
            <a:endParaRPr sz="1400" dirty="0">
              <a:solidFill>
                <a:schemeClr val="dk1"/>
              </a:solidFill>
            </a:endParaRPr>
          </a:p>
        </p:txBody>
      </p:sp>
      <p:pic>
        <p:nvPicPr>
          <p:cNvPr id="4" name="Picture 3">
            <a:extLst>
              <a:ext uri="{FF2B5EF4-FFF2-40B4-BE49-F238E27FC236}">
                <a16:creationId xmlns:a16="http://schemas.microsoft.com/office/drawing/2014/main" id="{DCFDD5DA-503F-50E4-5C21-3ED5122FEB97}"/>
              </a:ext>
            </a:extLst>
          </p:cNvPr>
          <p:cNvPicPr>
            <a:picLocks noChangeAspect="1"/>
          </p:cNvPicPr>
          <p:nvPr/>
        </p:nvPicPr>
        <p:blipFill>
          <a:blip r:embed="rId3"/>
          <a:stretch>
            <a:fillRect/>
          </a:stretch>
        </p:blipFill>
        <p:spPr>
          <a:xfrm>
            <a:off x="4311772" y="1823342"/>
            <a:ext cx="4782069" cy="1489497"/>
          </a:xfrm>
          <a:prstGeom prst="rect">
            <a:avLst/>
          </a:prstGeom>
          <a:ln>
            <a:solidFill>
              <a:schemeClr val="accent5"/>
            </a:solidFill>
          </a:ln>
        </p:spPr>
      </p:pic>
    </p:spTree>
    <p:extLst>
      <p:ext uri="{BB962C8B-B14F-4D97-AF65-F5344CB8AC3E}">
        <p14:creationId xmlns:p14="http://schemas.microsoft.com/office/powerpoint/2010/main" val="2335157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01938" y="1937811"/>
            <a:ext cx="4096322" cy="1267877"/>
          </a:xfrm>
          <a:prstGeom prst="rect">
            <a:avLst/>
          </a:prstGeom>
          <a:ln>
            <a:solidFill>
              <a:schemeClr val="accent5"/>
            </a:solidFill>
          </a:ln>
        </p:spPr>
        <p:txBody>
          <a:bodyPr spcFirstLastPara="1" wrap="square" lIns="91425" tIns="91425" rIns="91425" bIns="91425" anchor="t" anchorCtr="0">
            <a:normAutofit/>
          </a:bodyPr>
          <a:lstStyle/>
          <a:p>
            <a:pPr marL="133350" lvl="0" indent="0" rtl="0">
              <a:spcBef>
                <a:spcPts val="0"/>
              </a:spcBef>
              <a:spcAft>
                <a:spcPts val="0"/>
              </a:spcAft>
              <a:buClr>
                <a:schemeClr val="dk1"/>
              </a:buClr>
              <a:buSzPts val="1500"/>
              <a:buNone/>
            </a:pPr>
            <a:r>
              <a:rPr lang="en-US" sz="1400" dirty="0" err="1">
                <a:solidFill>
                  <a:schemeClr val="dk1"/>
                </a:solidFill>
              </a:rPr>
              <a:t>Mengisi</a:t>
            </a:r>
            <a:r>
              <a:rPr lang="en-US" sz="1400" dirty="0">
                <a:solidFill>
                  <a:schemeClr val="dk1"/>
                </a:solidFill>
              </a:rPr>
              <a:t> data null pada </a:t>
            </a:r>
            <a:r>
              <a:rPr lang="en-US" sz="1400" dirty="0" err="1">
                <a:solidFill>
                  <a:schemeClr val="dk1"/>
                </a:solidFill>
              </a:rPr>
              <a:t>kolom</a:t>
            </a:r>
            <a:r>
              <a:rPr lang="en-US" sz="1400" dirty="0">
                <a:solidFill>
                  <a:schemeClr val="dk1"/>
                </a:solidFill>
              </a:rPr>
              <a:t> </a:t>
            </a:r>
            <a:r>
              <a:rPr lang="en-US" sz="1400" dirty="0" err="1">
                <a:solidFill>
                  <a:schemeClr val="dk1"/>
                </a:solidFill>
              </a:rPr>
              <a:t>Jumlah</a:t>
            </a:r>
            <a:r>
              <a:rPr lang="en-US" sz="1400" dirty="0">
                <a:solidFill>
                  <a:schemeClr val="dk1"/>
                </a:solidFill>
              </a:rPr>
              <a:t> </a:t>
            </a:r>
            <a:r>
              <a:rPr lang="en-US" sz="1400" dirty="0" err="1">
                <a:solidFill>
                  <a:schemeClr val="dk1"/>
                </a:solidFill>
              </a:rPr>
              <a:t>Ketisakhadiran</a:t>
            </a:r>
            <a:r>
              <a:rPr lang="en-US" sz="1400" dirty="0">
                <a:solidFill>
                  <a:schemeClr val="dk1"/>
                </a:solidFill>
              </a:rPr>
              <a:t> </a:t>
            </a:r>
            <a:r>
              <a:rPr lang="en-US" sz="1400" dirty="0" err="1">
                <a:solidFill>
                  <a:schemeClr val="dk1"/>
                </a:solidFill>
              </a:rPr>
              <a:t>dengan</a:t>
            </a:r>
            <a:r>
              <a:rPr lang="en-US" sz="1400" dirty="0">
                <a:solidFill>
                  <a:schemeClr val="dk1"/>
                </a:solidFill>
              </a:rPr>
              <a:t> </a:t>
            </a:r>
            <a:r>
              <a:rPr lang="en-US" sz="1400" dirty="0" err="1">
                <a:solidFill>
                  <a:schemeClr val="dk1"/>
                </a:solidFill>
              </a:rPr>
              <a:t>nilai</a:t>
            </a:r>
            <a:r>
              <a:rPr lang="en-US" sz="1400" dirty="0">
                <a:solidFill>
                  <a:schemeClr val="dk1"/>
                </a:solidFill>
              </a:rPr>
              <a:t> 0. Karena </a:t>
            </a:r>
            <a:r>
              <a:rPr lang="en-US" sz="1400" dirty="0" err="1">
                <a:solidFill>
                  <a:schemeClr val="dk1"/>
                </a:solidFill>
              </a:rPr>
              <a:t>kemungkinan</a:t>
            </a:r>
            <a:r>
              <a:rPr lang="en-US" sz="1400" dirty="0">
                <a:solidFill>
                  <a:schemeClr val="dk1"/>
                </a:solidFill>
              </a:rPr>
              <a:t> </a:t>
            </a:r>
            <a:r>
              <a:rPr lang="en-US" sz="1400" dirty="0" err="1">
                <a:solidFill>
                  <a:schemeClr val="dk1"/>
                </a:solidFill>
              </a:rPr>
              <a:t>nilai</a:t>
            </a:r>
            <a:r>
              <a:rPr lang="en-US" sz="1400" dirty="0">
                <a:solidFill>
                  <a:schemeClr val="dk1"/>
                </a:solidFill>
              </a:rPr>
              <a:t> null pada data </a:t>
            </a:r>
            <a:r>
              <a:rPr lang="en-US" sz="1400" dirty="0" err="1">
                <a:solidFill>
                  <a:schemeClr val="dk1"/>
                </a:solidFill>
              </a:rPr>
              <a:t>menunjukkan</a:t>
            </a:r>
            <a:r>
              <a:rPr lang="en-US" sz="1400" dirty="0">
                <a:solidFill>
                  <a:schemeClr val="dk1"/>
                </a:solidFill>
              </a:rPr>
              <a:t> </a:t>
            </a:r>
            <a:r>
              <a:rPr lang="en-US" sz="1400" dirty="0" err="1">
                <a:solidFill>
                  <a:schemeClr val="dk1"/>
                </a:solidFill>
              </a:rPr>
              <a:t>karyawan</a:t>
            </a:r>
            <a:r>
              <a:rPr lang="en-US" sz="1400" dirty="0">
                <a:solidFill>
                  <a:schemeClr val="dk1"/>
                </a:solidFill>
              </a:rPr>
              <a:t> </a:t>
            </a:r>
            <a:r>
              <a:rPr lang="en-US" sz="1400" dirty="0" err="1">
                <a:solidFill>
                  <a:schemeClr val="dk1"/>
                </a:solidFill>
              </a:rPr>
              <a:t>tidak</a:t>
            </a:r>
            <a:r>
              <a:rPr lang="en-US" sz="1400" dirty="0">
                <a:solidFill>
                  <a:schemeClr val="dk1"/>
                </a:solidFill>
              </a:rPr>
              <a:t> </a:t>
            </a:r>
            <a:r>
              <a:rPr lang="en-US" sz="1400" dirty="0" err="1">
                <a:solidFill>
                  <a:schemeClr val="dk1"/>
                </a:solidFill>
              </a:rPr>
              <a:t>pernah</a:t>
            </a:r>
            <a:r>
              <a:rPr lang="en-US" sz="1400" dirty="0">
                <a:solidFill>
                  <a:schemeClr val="dk1"/>
                </a:solidFill>
              </a:rPr>
              <a:t> </a:t>
            </a:r>
            <a:r>
              <a:rPr lang="en-US" sz="1400" dirty="0" err="1">
                <a:solidFill>
                  <a:schemeClr val="dk1"/>
                </a:solidFill>
              </a:rPr>
              <a:t>absen</a:t>
            </a:r>
            <a:r>
              <a:rPr lang="en-US" sz="1400" dirty="0">
                <a:solidFill>
                  <a:schemeClr val="dk1"/>
                </a:solidFill>
              </a:rPr>
              <a:t> </a:t>
            </a:r>
            <a:r>
              <a:rPr lang="en-US" sz="1400" dirty="0" err="1">
                <a:solidFill>
                  <a:schemeClr val="dk1"/>
                </a:solidFill>
              </a:rPr>
              <a:t>kerja</a:t>
            </a:r>
            <a:endParaRPr sz="1400" dirty="0">
              <a:solidFill>
                <a:schemeClr val="dk1"/>
              </a:solidFill>
            </a:endParaRPr>
          </a:p>
        </p:txBody>
      </p:sp>
      <p:pic>
        <p:nvPicPr>
          <p:cNvPr id="3" name="Picture 2">
            <a:extLst>
              <a:ext uri="{FF2B5EF4-FFF2-40B4-BE49-F238E27FC236}">
                <a16:creationId xmlns:a16="http://schemas.microsoft.com/office/drawing/2014/main" id="{6CB50FE4-8F80-3D95-B0E5-7BF7E16020F7}"/>
              </a:ext>
            </a:extLst>
          </p:cNvPr>
          <p:cNvPicPr>
            <a:picLocks noChangeAspect="1"/>
          </p:cNvPicPr>
          <p:nvPr/>
        </p:nvPicPr>
        <p:blipFill>
          <a:blip r:embed="rId3"/>
          <a:stretch>
            <a:fillRect/>
          </a:stretch>
        </p:blipFill>
        <p:spPr>
          <a:xfrm>
            <a:off x="4745741" y="613983"/>
            <a:ext cx="4220164" cy="3705742"/>
          </a:xfrm>
          <a:prstGeom prst="rect">
            <a:avLst/>
          </a:prstGeom>
          <a:ln>
            <a:solidFill>
              <a:schemeClr val="accent5"/>
            </a:solidFill>
          </a:ln>
        </p:spPr>
      </p:pic>
    </p:spTree>
    <p:extLst>
      <p:ext uri="{BB962C8B-B14F-4D97-AF65-F5344CB8AC3E}">
        <p14:creationId xmlns:p14="http://schemas.microsoft.com/office/powerpoint/2010/main" val="410911667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931</Words>
  <Application>Microsoft Office PowerPoint</Application>
  <PresentationFormat>On-screen Show (16:9)</PresentationFormat>
  <Paragraphs>70</Paragraphs>
  <Slides>24</Slides>
  <Notes>24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Dosis</vt:lpstr>
      <vt:lpstr>-apple-system</vt:lpstr>
      <vt:lpstr>Roboto</vt:lpstr>
      <vt:lpstr>Nunito</vt:lpstr>
      <vt:lpstr>Simple Light</vt:lpstr>
      <vt:lpstr>Simple Light</vt:lpstr>
      <vt:lpstr>Improving Employee Retention by Predicting Employee Attrition Using Machine Learning</vt:lpstr>
      <vt:lpstr>Overview</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Annual Report on Employee Number Changes </vt:lpstr>
      <vt:lpstr>Resign Reason Analysis for Employee Attrition Management Strategy</vt:lpstr>
      <vt:lpstr>Resign Reason Analysis for Employee Attrition Management Strategy</vt:lpstr>
      <vt:lpstr>Resign Reason Analysis for Employee Attrition Management Strategy</vt:lpstr>
      <vt:lpstr>Build an Automated Resignation Behavior Prediction using Machine Learning </vt:lpstr>
      <vt:lpstr>Build an Automated Resignation Behavior Prediction using Machine Learning </vt:lpstr>
      <vt:lpstr>Build an Automated Resignation Behavior Prediction using Machine Learning </vt:lpstr>
      <vt:lpstr>Presenting Machine Learning Products to the Business Users</vt:lpstr>
      <vt:lpstr>Presenting Machine Learning Products to the Business Users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Employee Retention by Predicting Employee Attrition Using Machine Learning</dc:title>
  <cp:lastModifiedBy>Muhammad Fu'ad Saifuddin</cp:lastModifiedBy>
  <cp:revision>7</cp:revision>
  <dcterms:modified xsi:type="dcterms:W3CDTF">2022-12-12T15:43:49Z</dcterms:modified>
</cp:coreProperties>
</file>